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62" r:id="rId4"/>
    <p:sldId id="264" r:id="rId5"/>
    <p:sldId id="258"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1" r:id="rId22"/>
    <p:sldId id="310" r:id="rId23"/>
    <p:sldId id="312" r:id="rId24"/>
    <p:sldId id="313" r:id="rId25"/>
    <p:sldId id="314" r:id="rId26"/>
    <p:sldId id="315" r:id="rId27"/>
    <p:sldId id="316"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259" r:id="rId46"/>
  </p:sldIdLst>
  <p:sldSz cx="9144000" cy="6858000" type="screen4x3"/>
  <p:notesSz cx="6858000" cy="9144000"/>
  <p:custDataLst>
    <p:tags r:id="rId50"/>
  </p:custDataLst>
  <p:defaultTextStyle>
    <a:defPPr>
      <a:defRPr lang="zh-CN"/>
    </a:defPPr>
    <a:lvl1pPr algn="l" rtl="0" eaLnBrk="0" fontAlgn="base" hangingPunct="0">
      <a:spcBef>
        <a:spcPct val="0"/>
      </a:spcBef>
      <a:spcAft>
        <a:spcPct val="0"/>
      </a:spcAft>
      <a:defRPr sz="2400" kern="1200">
        <a:solidFill>
          <a:schemeClr val="tx1"/>
        </a:solidFill>
        <a:latin typeface="Arial" panose="020B0704020202020204" pitchFamily="34" charset="0"/>
        <a:ea typeface="楷体_GB2312"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704020202020204" pitchFamily="34" charset="0"/>
        <a:ea typeface="楷体_GB2312"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704020202020204" pitchFamily="34" charset="0"/>
        <a:ea typeface="楷体_GB2312"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704020202020204" pitchFamily="34" charset="0"/>
        <a:ea typeface="楷体_GB2312"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704020202020204" pitchFamily="34" charset="0"/>
        <a:ea typeface="楷体_GB2312" pitchFamily="49" charset="-122"/>
        <a:cs typeface="+mn-cs"/>
      </a:defRPr>
    </a:lvl5pPr>
    <a:lvl6pPr marL="2286000" algn="l" defTabSz="914400" rtl="0" eaLnBrk="1" latinLnBrk="0" hangingPunct="1">
      <a:defRPr sz="2400" kern="1200">
        <a:solidFill>
          <a:schemeClr val="tx1"/>
        </a:solidFill>
        <a:latin typeface="Arial" panose="020B0704020202020204" pitchFamily="34" charset="0"/>
        <a:ea typeface="楷体_GB2312" pitchFamily="49" charset="-122"/>
        <a:cs typeface="+mn-cs"/>
      </a:defRPr>
    </a:lvl6pPr>
    <a:lvl7pPr marL="2743200" algn="l" defTabSz="914400" rtl="0" eaLnBrk="1" latinLnBrk="0" hangingPunct="1">
      <a:defRPr sz="2400" kern="1200">
        <a:solidFill>
          <a:schemeClr val="tx1"/>
        </a:solidFill>
        <a:latin typeface="Arial" panose="020B0704020202020204" pitchFamily="34" charset="0"/>
        <a:ea typeface="楷体_GB2312" pitchFamily="49" charset="-122"/>
        <a:cs typeface="+mn-cs"/>
      </a:defRPr>
    </a:lvl7pPr>
    <a:lvl8pPr marL="3200400" algn="l" defTabSz="914400" rtl="0" eaLnBrk="1" latinLnBrk="0" hangingPunct="1">
      <a:defRPr sz="2400" kern="1200">
        <a:solidFill>
          <a:schemeClr val="tx1"/>
        </a:solidFill>
        <a:latin typeface="Arial" panose="020B0704020202020204" pitchFamily="34" charset="0"/>
        <a:ea typeface="楷体_GB2312" pitchFamily="49" charset="-122"/>
        <a:cs typeface="+mn-cs"/>
      </a:defRPr>
    </a:lvl8pPr>
    <a:lvl9pPr marL="3657600" algn="l" defTabSz="914400" rtl="0" eaLnBrk="1" latinLnBrk="0" hangingPunct="1">
      <a:defRPr sz="2400" kern="1200">
        <a:solidFill>
          <a:schemeClr val="tx1"/>
        </a:solidFill>
        <a:latin typeface="Arial" panose="020B07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84" userDrawn="1">
          <p15:clr>
            <a:srgbClr val="A4A3A4"/>
          </p15:clr>
        </p15:guide>
        <p15:guide id="2" pos="2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ABB2BA"/>
    <a:srgbClr val="DEDBC0"/>
    <a:srgbClr val="B9B379"/>
    <a:srgbClr val="6F673A"/>
    <a:srgbClr val="795229"/>
    <a:srgbClr val="362512"/>
    <a:srgbClr val="99FF66"/>
    <a:srgbClr val="990000"/>
    <a:srgbClr val="8360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9" d="100"/>
          <a:sy n="79" d="100"/>
        </p:scale>
        <p:origin x="1140" y="84"/>
      </p:cViewPr>
      <p:guideLst>
        <p:guide orient="horz" pos="2184"/>
        <p:guide pos="2902"/>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0" Type="http://schemas.openxmlformats.org/officeDocument/2006/relationships/tags" Target="tags/tag1.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C2FCA32-9A02-4CD2-94EC-76B228568DD3}"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zh-CN" altLang="en-US"/>
        </a:p>
      </dgm:t>
    </dgm:pt>
    <dgm:pt modelId="{BFD8DB05-15C8-4FB5-8C09-B84FC52093A2}">
      <dgm:prSet/>
      <dgm:spPr>
        <a:solidFill>
          <a:schemeClr val="accent4">
            <a:lumMod val="75000"/>
            <a:lumOff val="25000"/>
          </a:schemeClr>
        </a:solidFill>
      </dgm:spPr>
      <dgm:t>
        <a:bodyPr/>
        <a:lstStyle/>
        <a:p>
          <a:r>
            <a:rPr lang="en-US" altLang="zh-CN" b="1" dirty="0">
              <a:latin typeface="楷体" panose="02010609060101010101" pitchFamily="49" charset="-122"/>
              <a:ea typeface="楷体" panose="02010609060101010101" pitchFamily="49" charset="-122"/>
            </a:rPr>
            <a:t>1. </a:t>
          </a:r>
          <a:r>
            <a:rPr lang="zh-CN" altLang="en-US" b="1" dirty="0">
              <a:latin typeface="楷体" panose="02010609060101010101" pitchFamily="49" charset="-122"/>
              <a:ea typeface="楷体" panose="02010609060101010101" pitchFamily="49" charset="-122"/>
            </a:rPr>
            <a:t>教</a:t>
          </a:r>
          <a:r>
            <a:rPr lang="zh-CN" b="1" dirty="0">
              <a:latin typeface="楷体" panose="02010609060101010101" pitchFamily="49" charset="-122"/>
              <a:ea typeface="楷体" panose="02010609060101010101" pitchFamily="49" charset="-122"/>
            </a:rPr>
            <a:t>材</a:t>
          </a:r>
          <a:r>
            <a:rPr lang="zh-CN" altLang="en-US" b="1" dirty="0">
              <a:latin typeface="楷体" panose="02010609060101010101" pitchFamily="49" charset="-122"/>
              <a:ea typeface="楷体" panose="02010609060101010101" pitchFamily="49" charset="-122"/>
            </a:rPr>
            <a:t>分析</a:t>
          </a:r>
          <a:endParaRPr lang="zh-CN" b="1" dirty="0">
            <a:latin typeface="楷体" panose="02010609060101010101" pitchFamily="49" charset="-122"/>
            <a:ea typeface="楷体" panose="02010609060101010101" pitchFamily="49" charset="-122"/>
          </a:endParaRPr>
        </a:p>
      </dgm:t>
    </dgm:pt>
    <dgm:pt modelId="{549C30E9-3ECA-4661-BAE8-F573367AF8E7}" cxnId="{BD5C396F-281B-46A6-A8B3-E88489579C6C}" type="parTrans">
      <dgm:prSet/>
      <dgm:spPr/>
      <dgm:t>
        <a:bodyPr/>
        <a:lstStyle/>
        <a:p>
          <a:endParaRPr lang="zh-CN" altLang="en-US"/>
        </a:p>
      </dgm:t>
    </dgm:pt>
    <dgm:pt modelId="{3C114695-04A1-47EC-A53C-F900352592F1}" cxnId="{BD5C396F-281B-46A6-A8B3-E88489579C6C}" type="sibTrans">
      <dgm:prSet/>
      <dgm:spPr/>
      <dgm:t>
        <a:bodyPr/>
        <a:lstStyle/>
        <a:p>
          <a:endParaRPr lang="zh-CN" altLang="en-US"/>
        </a:p>
      </dgm:t>
    </dgm:pt>
    <dgm:pt modelId="{B8BB8EAC-AE66-4CDA-A6CB-489089C744A5}">
      <dgm:prSet/>
      <dgm:spPr>
        <a:solidFill>
          <a:schemeClr val="accent4">
            <a:lumMod val="65000"/>
            <a:lumOff val="35000"/>
          </a:schemeClr>
        </a:solidFill>
      </dgm:spPr>
      <dgm:t>
        <a:bodyPr/>
        <a:lstStyle/>
        <a:p>
          <a:r>
            <a:rPr lang="en-US" altLang="zh-CN" b="1" dirty="0">
              <a:latin typeface="楷体" panose="02010609060101010101" pitchFamily="49" charset="-122"/>
              <a:ea typeface="楷体" panose="02010609060101010101" pitchFamily="49" charset="-122"/>
            </a:rPr>
            <a:t>2. </a:t>
          </a:r>
          <a:r>
            <a:rPr lang="zh-CN" altLang="en-US" b="1" dirty="0">
              <a:latin typeface="楷体" panose="02010609060101010101" pitchFamily="49" charset="-122"/>
              <a:ea typeface="楷体" panose="02010609060101010101" pitchFamily="49" charset="-122"/>
            </a:rPr>
            <a:t>学情分析</a:t>
          </a:r>
          <a:endParaRPr lang="zh-CN" b="1" dirty="0">
            <a:latin typeface="楷体" panose="02010609060101010101" pitchFamily="49" charset="-122"/>
            <a:ea typeface="楷体" panose="02010609060101010101" pitchFamily="49" charset="-122"/>
          </a:endParaRPr>
        </a:p>
      </dgm:t>
    </dgm:pt>
    <dgm:pt modelId="{F96204C9-E342-4C6C-A0F4-D2F4496966AB}" cxnId="{3C09F4EA-5A15-49B5-A287-E7FDDC391A3D}" type="parTrans">
      <dgm:prSet/>
      <dgm:spPr/>
      <dgm:t>
        <a:bodyPr/>
        <a:lstStyle/>
        <a:p>
          <a:endParaRPr lang="zh-CN" altLang="en-US"/>
        </a:p>
      </dgm:t>
    </dgm:pt>
    <dgm:pt modelId="{035CAAB3-50DD-49E5-9F2C-95D8229089F3}" cxnId="{3C09F4EA-5A15-49B5-A287-E7FDDC391A3D}" type="sibTrans">
      <dgm:prSet/>
      <dgm:spPr/>
      <dgm:t>
        <a:bodyPr/>
        <a:lstStyle/>
        <a:p>
          <a:endParaRPr lang="zh-CN" altLang="en-US"/>
        </a:p>
      </dgm:t>
    </dgm:pt>
    <dgm:pt modelId="{5E83213C-B0AA-45D8-87B4-86249928F540}">
      <dgm:prSet/>
      <dgm:spPr>
        <a:solidFill>
          <a:schemeClr val="accent4">
            <a:lumMod val="50000"/>
            <a:lumOff val="50000"/>
          </a:schemeClr>
        </a:solidFill>
      </dgm:spPr>
      <dgm:t>
        <a:bodyPr/>
        <a:lstStyle/>
        <a:p>
          <a:r>
            <a:rPr lang="en-US" altLang="zh-CN" b="1" dirty="0">
              <a:latin typeface="楷体" panose="02010609060101010101" pitchFamily="49" charset="-122"/>
              <a:ea typeface="楷体" panose="02010609060101010101" pitchFamily="49" charset="-122"/>
            </a:rPr>
            <a:t>3. </a:t>
          </a:r>
          <a:r>
            <a:rPr lang="zh-CN" altLang="en-US" b="1" dirty="0">
              <a:latin typeface="楷体" panose="02010609060101010101" pitchFamily="49" charset="-122"/>
              <a:ea typeface="楷体" panose="02010609060101010101" pitchFamily="49" charset="-122"/>
            </a:rPr>
            <a:t>教学目标</a:t>
          </a:r>
          <a:endParaRPr lang="zh-CN" b="1" dirty="0">
            <a:latin typeface="楷体" panose="02010609060101010101" pitchFamily="49" charset="-122"/>
            <a:ea typeface="楷体" panose="02010609060101010101" pitchFamily="49" charset="-122"/>
          </a:endParaRPr>
        </a:p>
      </dgm:t>
    </dgm:pt>
    <dgm:pt modelId="{7F417CBE-6DB0-4065-B6B5-B061E8C41F2B}" cxnId="{DBB0850C-2265-46E2-A0BD-FA187D1E761C}" type="parTrans">
      <dgm:prSet/>
      <dgm:spPr/>
      <dgm:t>
        <a:bodyPr/>
        <a:lstStyle/>
        <a:p>
          <a:endParaRPr lang="zh-CN" altLang="en-US"/>
        </a:p>
      </dgm:t>
    </dgm:pt>
    <dgm:pt modelId="{E8F8006E-DB5F-4077-B5CE-45195424944B}" cxnId="{DBB0850C-2265-46E2-A0BD-FA187D1E761C}" type="sibTrans">
      <dgm:prSet/>
      <dgm:spPr/>
      <dgm:t>
        <a:bodyPr/>
        <a:lstStyle/>
        <a:p>
          <a:endParaRPr lang="zh-CN" altLang="en-US"/>
        </a:p>
      </dgm:t>
    </dgm:pt>
    <dgm:pt modelId="{850D093C-85CE-4773-9B6D-69FF5B33FB98}">
      <dgm:prSet/>
      <dgm:spPr>
        <a:solidFill>
          <a:schemeClr val="accent3">
            <a:lumMod val="65000"/>
          </a:schemeClr>
        </a:solidFill>
      </dgm:spPr>
      <dgm:t>
        <a:bodyPr/>
        <a:lstStyle/>
        <a:p>
          <a:r>
            <a:rPr lang="en-US" altLang="zh-CN" b="1" dirty="0">
              <a:latin typeface="楷体" panose="02010609060101010101" pitchFamily="49" charset="-122"/>
              <a:ea typeface="楷体" panose="02010609060101010101" pitchFamily="49" charset="-122"/>
            </a:rPr>
            <a:t>4. </a:t>
          </a:r>
          <a:r>
            <a:rPr lang="zh-CN" altLang="en-US" b="1" dirty="0">
              <a:latin typeface="楷体" panose="02010609060101010101" pitchFamily="49" charset="-122"/>
              <a:ea typeface="楷体" panose="02010609060101010101" pitchFamily="49" charset="-122"/>
            </a:rPr>
            <a:t>教学过程</a:t>
          </a:r>
          <a:endParaRPr lang="zh-CN" b="1" dirty="0">
            <a:latin typeface="楷体" panose="02010609060101010101" pitchFamily="49" charset="-122"/>
            <a:ea typeface="楷体" panose="02010609060101010101" pitchFamily="49" charset="-122"/>
          </a:endParaRPr>
        </a:p>
      </dgm:t>
    </dgm:pt>
    <dgm:pt modelId="{47611A53-103F-43AA-BDC6-3BFA4A8E8CD2}" cxnId="{109897F3-F32D-4590-BFFD-3A2CB31F1B57}" type="parTrans">
      <dgm:prSet/>
      <dgm:spPr/>
      <dgm:t>
        <a:bodyPr/>
        <a:lstStyle/>
        <a:p>
          <a:endParaRPr lang="zh-CN" altLang="en-US"/>
        </a:p>
      </dgm:t>
    </dgm:pt>
    <dgm:pt modelId="{EE3574D6-42DA-46E4-B343-865743670078}" cxnId="{109897F3-F32D-4590-BFFD-3A2CB31F1B57}" type="sibTrans">
      <dgm:prSet/>
      <dgm:spPr/>
      <dgm:t>
        <a:bodyPr/>
        <a:lstStyle/>
        <a:p>
          <a:endParaRPr lang="zh-CN" altLang="en-US"/>
        </a:p>
      </dgm:t>
    </dgm:pt>
    <dgm:pt modelId="{819B39CF-FA6F-4BB2-93E9-8818F8F738A6}" type="pres">
      <dgm:prSet presAssocID="{CC2FCA32-9A02-4CD2-94EC-76B228568DD3}" presName="diagram" presStyleCnt="0">
        <dgm:presLayoutVars>
          <dgm:dir/>
          <dgm:resizeHandles val="exact"/>
        </dgm:presLayoutVars>
      </dgm:prSet>
      <dgm:spPr/>
    </dgm:pt>
    <dgm:pt modelId="{26B03994-3298-4D93-8454-5791EE7DEC0C}" type="pres">
      <dgm:prSet presAssocID="{BFD8DB05-15C8-4FB5-8C09-B84FC52093A2}" presName="node" presStyleLbl="node1" presStyleIdx="0" presStyleCnt="4" custScaleX="164889">
        <dgm:presLayoutVars>
          <dgm:bulletEnabled val="1"/>
        </dgm:presLayoutVars>
      </dgm:prSet>
      <dgm:spPr/>
    </dgm:pt>
    <dgm:pt modelId="{DF20C97A-B0D7-4E82-9D06-2B66B740B8B8}" type="pres">
      <dgm:prSet presAssocID="{3C114695-04A1-47EC-A53C-F900352592F1}" presName="sibTrans" presStyleCnt="0"/>
      <dgm:spPr/>
    </dgm:pt>
    <dgm:pt modelId="{3E165ED4-1F90-42ED-BB8F-E89F8997C6B0}" type="pres">
      <dgm:prSet presAssocID="{B8BB8EAC-AE66-4CDA-A6CB-489089C744A5}" presName="node" presStyleLbl="node1" presStyleIdx="1" presStyleCnt="4" custScaleX="164889">
        <dgm:presLayoutVars>
          <dgm:bulletEnabled val="1"/>
        </dgm:presLayoutVars>
      </dgm:prSet>
      <dgm:spPr/>
    </dgm:pt>
    <dgm:pt modelId="{87CB448F-93ED-4592-B359-3A33FA08B2FA}" type="pres">
      <dgm:prSet presAssocID="{035CAAB3-50DD-49E5-9F2C-95D8229089F3}" presName="sibTrans" presStyleCnt="0"/>
      <dgm:spPr/>
    </dgm:pt>
    <dgm:pt modelId="{EC9B02ED-B81F-498F-8E99-D1D697664F0B}" type="pres">
      <dgm:prSet presAssocID="{5E83213C-B0AA-45D8-87B4-86249928F540}" presName="node" presStyleLbl="node1" presStyleIdx="2" presStyleCnt="4" custScaleX="164889">
        <dgm:presLayoutVars>
          <dgm:bulletEnabled val="1"/>
        </dgm:presLayoutVars>
      </dgm:prSet>
      <dgm:spPr/>
    </dgm:pt>
    <dgm:pt modelId="{F2F70040-ECC5-401E-9A06-781EAA95D376}" type="pres">
      <dgm:prSet presAssocID="{E8F8006E-DB5F-4077-B5CE-45195424944B}" presName="sibTrans" presStyleCnt="0"/>
      <dgm:spPr/>
    </dgm:pt>
    <dgm:pt modelId="{C89803C6-1341-45E4-B5B3-D51D73601AA5}" type="pres">
      <dgm:prSet presAssocID="{850D093C-85CE-4773-9B6D-69FF5B33FB98}" presName="node" presStyleLbl="node1" presStyleIdx="3" presStyleCnt="4" custScaleX="164889">
        <dgm:presLayoutVars>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A986870D-229C-4372-8F06-CFEB6D6B97A6}" type="presOf" srcId="{850D093C-85CE-4773-9B6D-69FF5B33FB98}" destId="{C89803C6-1341-45E4-B5B3-D51D73601AA5}" srcOrd="0" destOrd="0" presId="urn:microsoft.com/office/officeart/2005/8/layout/default"/>
    <dgm:cxn modelId="{78CB723B-CBC8-4E55-8FCC-B051C4FE26CC}" type="presOf" srcId="{BFD8DB05-15C8-4FB5-8C09-B84FC52093A2}" destId="{26B03994-3298-4D93-8454-5791EE7DEC0C}" srcOrd="0" destOrd="0" presId="urn:microsoft.com/office/officeart/2005/8/layout/default"/>
    <dgm:cxn modelId="{478F4646-0BE5-4AEF-83A9-123D78BE1915}" type="presOf" srcId="{B8BB8EAC-AE66-4CDA-A6CB-489089C744A5}" destId="{3E165ED4-1F90-42ED-BB8F-E89F8997C6B0}" srcOrd="0" destOrd="0" presId="urn:microsoft.com/office/officeart/2005/8/layout/default"/>
    <dgm:cxn modelId="{BD5C396F-281B-46A6-A8B3-E88489579C6C}" srcId="{CC2FCA32-9A02-4CD2-94EC-76B228568DD3}" destId="{BFD8DB05-15C8-4FB5-8C09-B84FC52093A2}" srcOrd="0" destOrd="0" parTransId="{549C30E9-3ECA-4661-BAE8-F573367AF8E7}" sibTransId="{3C114695-04A1-47EC-A53C-F900352592F1}"/>
    <dgm:cxn modelId="{529561D2-BDC5-48DC-A626-CD4DD2C00A5A}" type="presOf" srcId="{5E83213C-B0AA-45D8-87B4-86249928F540}" destId="{EC9B02ED-B81F-498F-8E99-D1D697664F0B}" srcOrd="0" destOrd="0" presId="urn:microsoft.com/office/officeart/2005/8/layout/default"/>
    <dgm:cxn modelId="{CB9784D7-F730-4F6E-BB85-DEDB78EEC9CE}" type="presOf" srcId="{CC2FCA32-9A02-4CD2-94EC-76B228568DD3}" destId="{819B39CF-FA6F-4BB2-93E9-8818F8F738A6}" srcOrd="0" destOrd="0" presId="urn:microsoft.com/office/officeart/2005/8/layout/default"/>
    <dgm:cxn modelId="{3C09F4EA-5A15-49B5-A287-E7FDDC391A3D}" srcId="{CC2FCA32-9A02-4CD2-94EC-76B228568DD3}" destId="{B8BB8EAC-AE66-4CDA-A6CB-489089C744A5}" srcOrd="1" destOrd="0" parTransId="{F96204C9-E342-4C6C-A0F4-D2F4496966AB}" sibTransId="{035CAAB3-50DD-49E5-9F2C-95D8229089F3}"/>
    <dgm:cxn modelId="{109897F3-F32D-4590-BFFD-3A2CB31F1B57}" srcId="{CC2FCA32-9A02-4CD2-94EC-76B228568DD3}" destId="{850D093C-85CE-4773-9B6D-69FF5B33FB98}" srcOrd="3" destOrd="0" parTransId="{47611A53-103F-43AA-BDC6-3BFA4A8E8CD2}" sibTransId="{EE3574D6-42DA-46E4-B343-865743670078}"/>
    <dgm:cxn modelId="{35FB7A7C-6701-4DFE-83ED-AED3FF3F525B}" type="presParOf" srcId="{819B39CF-FA6F-4BB2-93E9-8818F8F738A6}" destId="{26B03994-3298-4D93-8454-5791EE7DEC0C}" srcOrd="0" destOrd="0" presId="urn:microsoft.com/office/officeart/2005/8/layout/default"/>
    <dgm:cxn modelId="{63483E5F-BBE3-4BD1-9333-4A5C216FE620}" type="presParOf" srcId="{819B39CF-FA6F-4BB2-93E9-8818F8F738A6}" destId="{DF20C97A-B0D7-4E82-9D06-2B66B740B8B8}" srcOrd="1" destOrd="0" presId="urn:microsoft.com/office/officeart/2005/8/layout/default"/>
    <dgm:cxn modelId="{DF7A4F2C-BD57-4DFE-9223-00A759EC77AD}" type="presParOf" srcId="{819B39CF-FA6F-4BB2-93E9-8818F8F738A6}" destId="{3E165ED4-1F90-42ED-BB8F-E89F8997C6B0}" srcOrd="2" destOrd="0" presId="urn:microsoft.com/office/officeart/2005/8/layout/default"/>
    <dgm:cxn modelId="{E2D3CC01-B40F-450D-A793-7763E472E16B}" type="presParOf" srcId="{819B39CF-FA6F-4BB2-93E9-8818F8F738A6}" destId="{87CB448F-93ED-4592-B359-3A33FA08B2FA}" srcOrd="3" destOrd="0" presId="urn:microsoft.com/office/officeart/2005/8/layout/default"/>
    <dgm:cxn modelId="{1E0729B1-2DE5-4CB0-A9AD-F0F883817E08}" type="presParOf" srcId="{819B39CF-FA6F-4BB2-93E9-8818F8F738A6}" destId="{EC9B02ED-B81F-498F-8E99-D1D697664F0B}" srcOrd="4" destOrd="0" presId="urn:microsoft.com/office/officeart/2005/8/layout/default"/>
    <dgm:cxn modelId="{2E2E95C4-55FE-4D16-88C3-5BD0DA91C28E}" type="presParOf" srcId="{819B39CF-FA6F-4BB2-93E9-8818F8F738A6}" destId="{F2F70040-ECC5-401E-9A06-781EAA95D376}" srcOrd="5" destOrd="0" presId="urn:microsoft.com/office/officeart/2005/8/layout/default"/>
    <dgm:cxn modelId="{4C9FD774-B696-4688-8FE9-D9DF8BE2B253}" type="presParOf" srcId="{819B39CF-FA6F-4BB2-93E9-8818F8F738A6}" destId="{C89803C6-1341-45E4-B5B3-D51D73601AA5}"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CC6600"/>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CC6600"/>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CC6600"/>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CC6600"/>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CC6600"/>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CC6600"/>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ABB2BA"/>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CC6600"/>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ABB2BA"/>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CC6600"/>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ABB2BA"/>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CC6600"/>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ABB2BA"/>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CC6600"/>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CC6600"/>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CC6600"/>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2FCA32-9A02-4CD2-94EC-76B228568DD3}"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zh-CN" altLang="en-US"/>
        </a:p>
      </dgm:t>
    </dgm:pt>
    <dgm:pt modelId="{BFD8DB05-15C8-4FB5-8C09-B84FC52093A2}">
      <dgm:prSet custT="1"/>
      <dgm:spPr>
        <a:solidFill>
          <a:srgbClr val="ABB2BA"/>
        </a:solidFill>
      </dgm:spPr>
      <dgm:t>
        <a:bodyPr/>
        <a:lstStyle/>
        <a:p>
          <a:r>
            <a:rPr lang="zh-CN" altLang="en-US" sz="2000" b="1" dirty="0"/>
            <a:t>教材分析</a:t>
          </a:r>
        </a:p>
      </dgm:t>
    </dgm:pt>
    <dgm:pt modelId="{549C30E9-3ECA-4661-BAE8-F573367AF8E7}" cxnId="{BD5C396F-281B-46A6-A8B3-E88489579C6C}" type="parTrans">
      <dgm:prSet/>
      <dgm:spPr/>
      <dgm:t>
        <a:bodyPr/>
        <a:lstStyle/>
        <a:p>
          <a:endParaRPr lang="zh-CN" altLang="en-US" sz="2000" b="1"/>
        </a:p>
      </dgm:t>
    </dgm:pt>
    <dgm:pt modelId="{3C114695-04A1-47EC-A53C-F900352592F1}" cxnId="{BD5C396F-281B-46A6-A8B3-E88489579C6C}" type="sibTrans">
      <dgm:prSet/>
      <dgm:spPr/>
      <dgm:t>
        <a:bodyPr/>
        <a:lstStyle/>
        <a:p>
          <a:endParaRPr lang="zh-CN" altLang="en-US" sz="2000" b="1"/>
        </a:p>
      </dgm:t>
    </dgm:pt>
    <dgm:pt modelId="{B8BB8EAC-AE66-4CDA-A6CB-489089C744A5}">
      <dgm:prSet custT="1"/>
      <dgm:spPr>
        <a:solidFill>
          <a:srgbClr val="ABB2BA"/>
        </a:solidFill>
      </dgm:spPr>
      <dgm:t>
        <a:bodyPr/>
        <a:lstStyle/>
        <a:p>
          <a:r>
            <a:rPr lang="zh-CN" altLang="en-US" sz="2000" b="1" dirty="0"/>
            <a:t>学情分析</a:t>
          </a:r>
        </a:p>
      </dgm:t>
    </dgm:pt>
    <dgm:pt modelId="{F96204C9-E342-4C6C-A0F4-D2F4496966AB}" cxnId="{3C09F4EA-5A15-49B5-A287-E7FDDC391A3D}" type="parTrans">
      <dgm:prSet/>
      <dgm:spPr/>
      <dgm:t>
        <a:bodyPr/>
        <a:lstStyle/>
        <a:p>
          <a:endParaRPr lang="zh-CN" altLang="en-US" sz="2000" b="1"/>
        </a:p>
      </dgm:t>
    </dgm:pt>
    <dgm:pt modelId="{035CAAB3-50DD-49E5-9F2C-95D8229089F3}" cxnId="{3C09F4EA-5A15-49B5-A287-E7FDDC391A3D}" type="sibTrans">
      <dgm:prSet/>
      <dgm:spPr/>
      <dgm:t>
        <a:bodyPr/>
        <a:lstStyle/>
        <a:p>
          <a:endParaRPr lang="zh-CN" altLang="en-US" sz="2000" b="1"/>
        </a:p>
      </dgm:t>
    </dgm:pt>
    <dgm:pt modelId="{5E83213C-B0AA-45D8-87B4-86249928F540}">
      <dgm:prSet custT="1"/>
      <dgm:spPr>
        <a:solidFill>
          <a:srgbClr val="ABB2BA"/>
        </a:solidFill>
      </dgm:spPr>
      <dgm:t>
        <a:bodyPr/>
        <a:lstStyle/>
        <a:p>
          <a:r>
            <a:rPr lang="zh-CN" altLang="en-US" sz="2000" b="1" dirty="0"/>
            <a:t>教学目标</a:t>
          </a:r>
        </a:p>
      </dgm:t>
    </dgm:pt>
    <dgm:pt modelId="{7F417CBE-6DB0-4065-B6B5-B061E8C41F2B}" cxnId="{DBB0850C-2265-46E2-A0BD-FA187D1E761C}" type="parTrans">
      <dgm:prSet/>
      <dgm:spPr/>
      <dgm:t>
        <a:bodyPr/>
        <a:lstStyle/>
        <a:p>
          <a:endParaRPr lang="zh-CN" altLang="en-US" sz="2000" b="1"/>
        </a:p>
      </dgm:t>
    </dgm:pt>
    <dgm:pt modelId="{E8F8006E-DB5F-4077-B5CE-45195424944B}" cxnId="{DBB0850C-2265-46E2-A0BD-FA187D1E761C}" type="sibTrans">
      <dgm:prSet/>
      <dgm:spPr/>
      <dgm:t>
        <a:bodyPr/>
        <a:lstStyle/>
        <a:p>
          <a:endParaRPr lang="zh-CN" altLang="en-US" sz="2000" b="1"/>
        </a:p>
      </dgm:t>
    </dgm:pt>
    <dgm:pt modelId="{F1FC4703-2C0C-4E1A-86C9-9F1F7518D727}">
      <dgm:prSet custT="1"/>
      <dgm:spPr>
        <a:solidFill>
          <a:srgbClr val="CC6600"/>
        </a:solidFill>
      </dgm:spPr>
      <dgm:t>
        <a:bodyPr/>
        <a:lstStyle/>
        <a:p>
          <a:r>
            <a:rPr lang="zh-CN" altLang="en-US" sz="2000" b="1" dirty="0"/>
            <a:t>教学过程</a:t>
          </a:r>
        </a:p>
      </dgm:t>
    </dgm:pt>
    <dgm:pt modelId="{D62F4959-B11D-4415-87B4-C51D02B707D3}" cxnId="{0B0FCC14-D994-49B0-B928-8C5042B22056}" type="parTrans">
      <dgm:prSet/>
      <dgm:spPr/>
      <dgm:t>
        <a:bodyPr/>
        <a:lstStyle/>
        <a:p>
          <a:endParaRPr lang="zh-CN" altLang="en-US" sz="2000" b="1"/>
        </a:p>
      </dgm:t>
    </dgm:pt>
    <dgm:pt modelId="{593F2764-CEDD-472A-B667-81C614074DCD}" cxnId="{0B0FCC14-D994-49B0-B928-8C5042B22056}" type="sibTrans">
      <dgm:prSet/>
      <dgm:spPr/>
      <dgm:t>
        <a:bodyPr/>
        <a:lstStyle/>
        <a:p>
          <a:endParaRPr lang="zh-CN" altLang="en-US" sz="2000" b="1"/>
        </a:p>
      </dgm:t>
    </dgm:pt>
    <dgm:pt modelId="{8C6DFD99-D7A4-4092-9CBF-4CBB25E94FB7}" type="pres">
      <dgm:prSet presAssocID="{CC2FCA32-9A02-4CD2-94EC-76B228568DD3}" presName="Name0" presStyleCnt="0">
        <dgm:presLayoutVars>
          <dgm:dir/>
          <dgm:animLvl val="lvl"/>
          <dgm:resizeHandles val="exact"/>
        </dgm:presLayoutVars>
      </dgm:prSet>
      <dgm:spPr/>
    </dgm:pt>
    <dgm:pt modelId="{9DEAC6C7-9AF7-466A-AA25-8FC420B8DA3B}" type="pres">
      <dgm:prSet presAssocID="{BFD8DB05-15C8-4FB5-8C09-B84FC52093A2}" presName="parTxOnly" presStyleLbl="node1" presStyleIdx="0" presStyleCnt="4">
        <dgm:presLayoutVars>
          <dgm:chMax val="0"/>
          <dgm:chPref val="0"/>
          <dgm:bulletEnabled val="1"/>
        </dgm:presLayoutVars>
      </dgm:prSet>
      <dgm:spPr/>
    </dgm:pt>
    <dgm:pt modelId="{5CD96216-DC94-4D48-B426-52DE16246CB7}" type="pres">
      <dgm:prSet presAssocID="{3C114695-04A1-47EC-A53C-F900352592F1}" presName="parTxOnlySpace" presStyleCnt="0"/>
      <dgm:spPr/>
    </dgm:pt>
    <dgm:pt modelId="{02950458-33F8-403F-9A8A-04038E74BF56}" type="pres">
      <dgm:prSet presAssocID="{B8BB8EAC-AE66-4CDA-A6CB-489089C744A5}" presName="parTxOnly" presStyleLbl="node1" presStyleIdx="1" presStyleCnt="4">
        <dgm:presLayoutVars>
          <dgm:chMax val="0"/>
          <dgm:chPref val="0"/>
          <dgm:bulletEnabled val="1"/>
        </dgm:presLayoutVars>
      </dgm:prSet>
      <dgm:spPr/>
    </dgm:pt>
    <dgm:pt modelId="{18670D0B-FBEE-49E2-846C-C29BF966636F}" type="pres">
      <dgm:prSet presAssocID="{035CAAB3-50DD-49E5-9F2C-95D8229089F3}" presName="parTxOnlySpace" presStyleCnt="0"/>
      <dgm:spPr/>
    </dgm:pt>
    <dgm:pt modelId="{8A0B247A-824D-4688-9324-CDF4172E08D3}" type="pres">
      <dgm:prSet presAssocID="{5E83213C-B0AA-45D8-87B4-86249928F540}" presName="parTxOnly" presStyleLbl="node1" presStyleIdx="2" presStyleCnt="4" custLinFactNeighborX="4354" custLinFactNeighborY="8287">
        <dgm:presLayoutVars>
          <dgm:chMax val="0"/>
          <dgm:chPref val="0"/>
          <dgm:bulletEnabled val="1"/>
        </dgm:presLayoutVars>
      </dgm:prSet>
      <dgm:spPr/>
    </dgm:pt>
    <dgm:pt modelId="{8B3BFCBC-AF02-4BAD-AE08-90F10CAC39F9}" type="pres">
      <dgm:prSet presAssocID="{E8F8006E-DB5F-4077-B5CE-45195424944B}" presName="parTxOnlySpace" presStyleCnt="0"/>
      <dgm:spPr/>
    </dgm:pt>
    <dgm:pt modelId="{F27324F1-91CB-4C86-B4E4-1BAD2664E757}" type="pres">
      <dgm:prSet presAssocID="{F1FC4703-2C0C-4E1A-86C9-9F1F7518D727}" presName="parTxOnly" presStyleLbl="node1" presStyleIdx="3" presStyleCnt="4" custLinFactNeighborX="24018" custLinFactNeighborY="6104">
        <dgm:presLayoutVars>
          <dgm:chMax val="0"/>
          <dgm:chPref val="0"/>
          <dgm:bulletEnabled val="1"/>
        </dgm:presLayoutVars>
      </dgm:prSet>
      <dgm:spPr/>
    </dgm:pt>
  </dgm:ptLst>
  <dgm:cxnLst>
    <dgm:cxn modelId="{DBB0850C-2265-46E2-A0BD-FA187D1E761C}" srcId="{CC2FCA32-9A02-4CD2-94EC-76B228568DD3}" destId="{5E83213C-B0AA-45D8-87B4-86249928F540}" srcOrd="2" destOrd="0" parTransId="{7F417CBE-6DB0-4065-B6B5-B061E8C41F2B}" sibTransId="{E8F8006E-DB5F-4077-B5CE-45195424944B}"/>
    <dgm:cxn modelId="{0B0FCC14-D994-49B0-B928-8C5042B22056}" srcId="{CC2FCA32-9A02-4CD2-94EC-76B228568DD3}" destId="{F1FC4703-2C0C-4E1A-86C9-9F1F7518D727}" srcOrd="3" destOrd="0" parTransId="{D62F4959-B11D-4415-87B4-C51D02B707D3}" sibTransId="{593F2764-CEDD-472A-B667-81C614074DCD}"/>
    <dgm:cxn modelId="{97BFBC16-B334-4947-89AD-E0C111256B08}" type="presOf" srcId="{F1FC4703-2C0C-4E1A-86C9-9F1F7518D727}" destId="{F27324F1-91CB-4C86-B4E4-1BAD2664E757}" srcOrd="0" destOrd="0" presId="urn:microsoft.com/office/officeart/2005/8/layout/chevron1"/>
    <dgm:cxn modelId="{CE114265-C711-4171-B4D0-2EC31F09BA7D}" type="presOf" srcId="{CC2FCA32-9A02-4CD2-94EC-76B228568DD3}" destId="{8C6DFD99-D7A4-4092-9CBF-4CBB25E94FB7}" srcOrd="0" destOrd="0" presId="urn:microsoft.com/office/officeart/2005/8/layout/chevron1"/>
    <dgm:cxn modelId="{A9F42F6C-07FC-450D-AB8F-E29A67709BEF}" type="presOf" srcId="{5E83213C-B0AA-45D8-87B4-86249928F540}" destId="{8A0B247A-824D-4688-9324-CDF4172E08D3}" srcOrd="0" destOrd="0" presId="urn:microsoft.com/office/officeart/2005/8/layout/chevron1"/>
    <dgm:cxn modelId="{BD5C396F-281B-46A6-A8B3-E88489579C6C}" srcId="{CC2FCA32-9A02-4CD2-94EC-76B228568DD3}" destId="{BFD8DB05-15C8-4FB5-8C09-B84FC52093A2}" srcOrd="0" destOrd="0" parTransId="{549C30E9-3ECA-4661-BAE8-F573367AF8E7}" sibTransId="{3C114695-04A1-47EC-A53C-F900352592F1}"/>
    <dgm:cxn modelId="{3A31A087-6672-44B3-8231-477768CC2D6D}" type="presOf" srcId="{BFD8DB05-15C8-4FB5-8C09-B84FC52093A2}" destId="{9DEAC6C7-9AF7-466A-AA25-8FC420B8DA3B}" srcOrd="0" destOrd="0" presId="urn:microsoft.com/office/officeart/2005/8/layout/chevron1"/>
    <dgm:cxn modelId="{3C09F4EA-5A15-49B5-A287-E7FDDC391A3D}" srcId="{CC2FCA32-9A02-4CD2-94EC-76B228568DD3}" destId="{B8BB8EAC-AE66-4CDA-A6CB-489089C744A5}" srcOrd="1" destOrd="0" parTransId="{F96204C9-E342-4C6C-A0F4-D2F4496966AB}" sibTransId="{035CAAB3-50DD-49E5-9F2C-95D8229089F3}"/>
    <dgm:cxn modelId="{685235EE-7500-4EAA-A466-080B5804B6F0}" type="presOf" srcId="{B8BB8EAC-AE66-4CDA-A6CB-489089C744A5}" destId="{02950458-33F8-403F-9A8A-04038E74BF56}" srcOrd="0" destOrd="0" presId="urn:microsoft.com/office/officeart/2005/8/layout/chevron1"/>
    <dgm:cxn modelId="{80F80CDD-AE82-4083-A49C-C1641FCBAC95}" type="presParOf" srcId="{8C6DFD99-D7A4-4092-9CBF-4CBB25E94FB7}" destId="{9DEAC6C7-9AF7-466A-AA25-8FC420B8DA3B}" srcOrd="0" destOrd="0" presId="urn:microsoft.com/office/officeart/2005/8/layout/chevron1"/>
    <dgm:cxn modelId="{C965B0D7-8EB7-4D16-A5E7-5B8B718E11A6}" type="presParOf" srcId="{8C6DFD99-D7A4-4092-9CBF-4CBB25E94FB7}" destId="{5CD96216-DC94-4D48-B426-52DE16246CB7}" srcOrd="1" destOrd="0" presId="urn:microsoft.com/office/officeart/2005/8/layout/chevron1"/>
    <dgm:cxn modelId="{11D48A59-2FF7-4994-9E85-33530C5D3A4B}" type="presParOf" srcId="{8C6DFD99-D7A4-4092-9CBF-4CBB25E94FB7}" destId="{02950458-33F8-403F-9A8A-04038E74BF56}" srcOrd="2" destOrd="0" presId="urn:microsoft.com/office/officeart/2005/8/layout/chevron1"/>
    <dgm:cxn modelId="{E8D3247A-A139-4C83-9844-56826E4EFA64}" type="presParOf" srcId="{8C6DFD99-D7A4-4092-9CBF-4CBB25E94FB7}" destId="{18670D0B-FBEE-49E2-846C-C29BF966636F}" srcOrd="3" destOrd="0" presId="urn:microsoft.com/office/officeart/2005/8/layout/chevron1"/>
    <dgm:cxn modelId="{2FB713E8-47E4-4926-AB89-125188E07B43}" type="presParOf" srcId="{8C6DFD99-D7A4-4092-9CBF-4CBB25E94FB7}" destId="{8A0B247A-824D-4688-9324-CDF4172E08D3}" srcOrd="4" destOrd="0" presId="urn:microsoft.com/office/officeart/2005/8/layout/chevron1"/>
    <dgm:cxn modelId="{5D69D38D-37FB-4AAF-8201-316978AB27E0}" type="presParOf" srcId="{8C6DFD99-D7A4-4092-9CBF-4CBB25E94FB7}" destId="{8B3BFCBC-AF02-4BAD-AE08-90F10CAC39F9}" srcOrd="5" destOrd="0" presId="urn:microsoft.com/office/officeart/2005/8/layout/chevron1"/>
    <dgm:cxn modelId="{561491B0-B646-42A1-8BE1-DFF4112D18D4}" type="presParOf" srcId="{8C6DFD99-D7A4-4092-9CBF-4CBB25E94FB7}" destId="{F27324F1-91CB-4C86-B4E4-1BAD2664E75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50748" cy="3720914"/>
        <a:chOff x="0" y="0"/>
        <a:chExt cx="6550748" cy="3720914"/>
      </a:xfrm>
    </dsp:grpSpPr>
    <dsp:sp modelId="{26B03994-3298-4D93-8454-5791EE7DEC0C}">
      <dsp:nvSpPr>
        <dsp:cNvPr id="3" name="矩形 2"/>
        <dsp:cNvSpPr/>
      </dsp:nvSpPr>
      <dsp:spPr bwMode="white">
        <a:xfrm>
          <a:off x="4057" y="607722"/>
          <a:ext cx="3180314" cy="1157256"/>
        </a:xfrm>
        <a:prstGeom prst="rect">
          <a:avLst/>
        </a:prstGeom>
        <a:solidFill>
          <a:schemeClr val="accent4">
            <a:lumMod val="75000"/>
            <a:lumOff val="25000"/>
          </a:schemeClr>
        </a:solidFill>
      </dsp:spPr>
      <dsp:style>
        <a:lnRef idx="2">
          <a:schemeClr val="lt1"/>
        </a:lnRef>
        <a:fillRef idx="1">
          <a:schemeClr val="accent2">
            <a:shade val="50000"/>
            <a:hueOff val="0"/>
            <a:satOff val="0"/>
            <a:lumOff val="0"/>
            <a:alpha val="100000"/>
          </a:schemeClr>
        </a:fillRef>
        <a:effectRef idx="0">
          <a:scrgbClr r="0" g="0" b="0"/>
        </a:effectRef>
        <a:fontRef idx="minor">
          <a:schemeClr val="lt1"/>
        </a:fontRef>
      </dsp:style>
      <dsp:txBody>
        <a:bodyPr lIns="167640" tIns="167640" rIns="167640" bIns="16764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r>
            <a:rPr lang="en-US" altLang="zh-CN" b="1" dirty="0">
              <a:latin typeface="楷体" panose="02010609060101010101" pitchFamily="49" charset="-122"/>
              <a:ea typeface="楷体" panose="02010609060101010101" pitchFamily="49" charset="-122"/>
            </a:rPr>
            <a:t>1. </a:t>
          </a:r>
          <a:r>
            <a:rPr lang="zh-CN" altLang="en-US" b="1" dirty="0">
              <a:latin typeface="楷体" panose="02010609060101010101" pitchFamily="49" charset="-122"/>
              <a:ea typeface="楷体" panose="02010609060101010101" pitchFamily="49" charset="-122"/>
            </a:rPr>
            <a:t>教</a:t>
          </a:r>
          <a:r>
            <a:rPr lang="zh-CN" b="1" dirty="0">
              <a:latin typeface="楷体" panose="02010609060101010101" pitchFamily="49" charset="-122"/>
              <a:ea typeface="楷体" panose="02010609060101010101" pitchFamily="49" charset="-122"/>
            </a:rPr>
            <a:t>材</a:t>
          </a:r>
          <a:r>
            <a:rPr lang="zh-CN" altLang="en-US" b="1" dirty="0">
              <a:latin typeface="楷体" panose="02010609060101010101" pitchFamily="49" charset="-122"/>
              <a:ea typeface="楷体" panose="02010609060101010101" pitchFamily="49" charset="-122"/>
            </a:rPr>
            <a:t>分析</a:t>
          </a:r>
          <a:endParaRPr lang="zh-CN" b="1" dirty="0">
            <a:latin typeface="楷体" panose="02010609060101010101" pitchFamily="49" charset="-122"/>
            <a:ea typeface="楷体" panose="02010609060101010101" pitchFamily="49" charset="-122"/>
          </a:endParaRPr>
        </a:p>
      </dsp:txBody>
      <dsp:txXfrm>
        <a:off x="4057" y="607722"/>
        <a:ext cx="3180314" cy="1157256"/>
      </dsp:txXfrm>
    </dsp:sp>
    <dsp:sp modelId="{3E165ED4-1F90-42ED-BB8F-E89F8997C6B0}">
      <dsp:nvSpPr>
        <dsp:cNvPr id="4" name="矩形 3"/>
        <dsp:cNvSpPr/>
      </dsp:nvSpPr>
      <dsp:spPr bwMode="white">
        <a:xfrm>
          <a:off x="3377246" y="607722"/>
          <a:ext cx="3180314" cy="1157256"/>
        </a:xfrm>
        <a:prstGeom prst="rect">
          <a:avLst/>
        </a:prstGeom>
        <a:solidFill>
          <a:schemeClr val="accent4">
            <a:lumMod val="65000"/>
            <a:lumOff val="35000"/>
          </a:schemeClr>
        </a:solidFill>
      </dsp:spPr>
      <dsp:style>
        <a:lnRef idx="2">
          <a:schemeClr val="lt1"/>
        </a:lnRef>
        <a:fillRef idx="1">
          <a:schemeClr val="accent2">
            <a:shade val="50000"/>
            <a:hueOff val="0"/>
            <a:satOff val="-16077"/>
            <a:lumOff val="26471"/>
            <a:alpha val="100000"/>
          </a:schemeClr>
        </a:fillRef>
        <a:effectRef idx="0">
          <a:scrgbClr r="0" g="0" b="0"/>
        </a:effectRef>
        <a:fontRef idx="minor">
          <a:schemeClr val="lt1"/>
        </a:fontRef>
      </dsp:style>
      <dsp:txBody>
        <a:bodyPr lIns="167640" tIns="167640" rIns="167640" bIns="16764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r>
            <a:rPr lang="en-US" altLang="zh-CN" b="1" dirty="0">
              <a:latin typeface="楷体" panose="02010609060101010101" pitchFamily="49" charset="-122"/>
              <a:ea typeface="楷体" panose="02010609060101010101" pitchFamily="49" charset="-122"/>
            </a:rPr>
            <a:t>2. </a:t>
          </a:r>
          <a:r>
            <a:rPr lang="zh-CN" altLang="en-US" b="1" dirty="0">
              <a:latin typeface="楷体" panose="02010609060101010101" pitchFamily="49" charset="-122"/>
              <a:ea typeface="楷体" panose="02010609060101010101" pitchFamily="49" charset="-122"/>
            </a:rPr>
            <a:t>学情分析</a:t>
          </a:r>
          <a:endParaRPr lang="zh-CN" b="1" dirty="0">
            <a:latin typeface="楷体" panose="02010609060101010101" pitchFamily="49" charset="-122"/>
            <a:ea typeface="楷体" panose="02010609060101010101" pitchFamily="49" charset="-122"/>
          </a:endParaRPr>
        </a:p>
      </dsp:txBody>
      <dsp:txXfrm>
        <a:off x="3377246" y="607722"/>
        <a:ext cx="3180314" cy="1157256"/>
      </dsp:txXfrm>
    </dsp:sp>
    <dsp:sp modelId="{EC9B02ED-B81F-498F-8E99-D1D697664F0B}">
      <dsp:nvSpPr>
        <dsp:cNvPr id="5" name="矩形 4"/>
        <dsp:cNvSpPr/>
      </dsp:nvSpPr>
      <dsp:spPr bwMode="white">
        <a:xfrm>
          <a:off x="4057" y="1955935"/>
          <a:ext cx="3180314" cy="1157256"/>
        </a:xfrm>
        <a:prstGeom prst="rect">
          <a:avLst/>
        </a:prstGeom>
        <a:solidFill>
          <a:schemeClr val="accent4">
            <a:lumMod val="50000"/>
            <a:lumOff val="50000"/>
          </a:schemeClr>
        </a:solidFill>
      </dsp:spPr>
      <dsp:style>
        <a:lnRef idx="2">
          <a:schemeClr val="lt1"/>
        </a:lnRef>
        <a:fillRef idx="1">
          <a:schemeClr val="accent2">
            <a:shade val="50000"/>
            <a:hueOff val="0"/>
            <a:satOff val="-32156"/>
            <a:lumOff val="52941"/>
            <a:alpha val="100000"/>
          </a:schemeClr>
        </a:fillRef>
        <a:effectRef idx="0">
          <a:scrgbClr r="0" g="0" b="0"/>
        </a:effectRef>
        <a:fontRef idx="minor">
          <a:schemeClr val="lt1"/>
        </a:fontRef>
      </dsp:style>
      <dsp:txBody>
        <a:bodyPr lIns="167640" tIns="167640" rIns="167640" bIns="16764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r>
            <a:rPr lang="en-US" altLang="zh-CN" b="1" dirty="0">
              <a:latin typeface="楷体" panose="02010609060101010101" pitchFamily="49" charset="-122"/>
              <a:ea typeface="楷体" panose="02010609060101010101" pitchFamily="49" charset="-122"/>
            </a:rPr>
            <a:t>3. </a:t>
          </a:r>
          <a:r>
            <a:rPr lang="zh-CN" altLang="en-US" b="1" dirty="0">
              <a:latin typeface="楷体" panose="02010609060101010101" pitchFamily="49" charset="-122"/>
              <a:ea typeface="楷体" panose="02010609060101010101" pitchFamily="49" charset="-122"/>
            </a:rPr>
            <a:t>教学目标</a:t>
          </a:r>
          <a:endParaRPr lang="zh-CN" b="1" dirty="0">
            <a:latin typeface="楷体" panose="02010609060101010101" pitchFamily="49" charset="-122"/>
            <a:ea typeface="楷体" panose="02010609060101010101" pitchFamily="49" charset="-122"/>
          </a:endParaRPr>
        </a:p>
      </dsp:txBody>
      <dsp:txXfrm>
        <a:off x="4057" y="1955935"/>
        <a:ext cx="3180314" cy="1157256"/>
      </dsp:txXfrm>
    </dsp:sp>
    <dsp:sp modelId="{C89803C6-1341-45E4-B5B3-D51D73601AA5}">
      <dsp:nvSpPr>
        <dsp:cNvPr id="6" name="矩形 5"/>
        <dsp:cNvSpPr/>
      </dsp:nvSpPr>
      <dsp:spPr bwMode="white">
        <a:xfrm>
          <a:off x="3377246" y="1955935"/>
          <a:ext cx="3180314" cy="1157256"/>
        </a:xfrm>
        <a:prstGeom prst="rect">
          <a:avLst/>
        </a:prstGeom>
        <a:solidFill>
          <a:schemeClr val="accent3">
            <a:lumMod val="65000"/>
          </a:schemeClr>
        </a:solidFill>
      </dsp:spPr>
      <dsp:style>
        <a:lnRef idx="2">
          <a:schemeClr val="lt1"/>
        </a:lnRef>
        <a:fillRef idx="1">
          <a:schemeClr val="accent2">
            <a:tint val="45000"/>
            <a:hueOff val="0"/>
            <a:satOff val="16078"/>
            <a:lumOff val="-26470"/>
            <a:alpha val="100000"/>
          </a:schemeClr>
        </a:fillRef>
        <a:effectRef idx="0">
          <a:scrgbClr r="0" g="0" b="0"/>
        </a:effectRef>
        <a:fontRef idx="minor">
          <a:schemeClr val="lt1"/>
        </a:fontRef>
      </dsp:style>
      <dsp:txBody>
        <a:bodyPr lIns="167640" tIns="167640" rIns="167640" bIns="16764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r>
            <a:rPr lang="en-US" altLang="zh-CN" b="1" dirty="0">
              <a:latin typeface="楷体" panose="02010609060101010101" pitchFamily="49" charset="-122"/>
              <a:ea typeface="楷体" panose="02010609060101010101" pitchFamily="49" charset="-122"/>
            </a:rPr>
            <a:t>4. </a:t>
          </a:r>
          <a:r>
            <a:rPr lang="zh-CN" altLang="en-US" b="1" dirty="0">
              <a:latin typeface="楷体" panose="02010609060101010101" pitchFamily="49" charset="-122"/>
              <a:ea typeface="楷体" panose="02010609060101010101" pitchFamily="49" charset="-122"/>
            </a:rPr>
            <a:t>教学过程</a:t>
          </a:r>
          <a:endParaRPr lang="zh-CN" b="1" dirty="0">
            <a:latin typeface="楷体" panose="02010609060101010101" pitchFamily="49" charset="-122"/>
            <a:ea typeface="楷体" panose="02010609060101010101" pitchFamily="49" charset="-122"/>
          </a:endParaRPr>
        </a:p>
      </dsp:txBody>
      <dsp:txXfrm>
        <a:off x="3377246" y="1955935"/>
        <a:ext cx="3180314" cy="11572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CC6600"/>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CC6600"/>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CC6600"/>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CC6600"/>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CC6600"/>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CC6600"/>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ABB2BA"/>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CC6600"/>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ABB2BA"/>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CC6600"/>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ABB2BA"/>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CC6600"/>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ABB2BA"/>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CC6600"/>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CC6600"/>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CC6600"/>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0077" cy="613002"/>
        <a:chOff x="0" y="0"/>
        <a:chExt cx="8560077" cy="613002"/>
      </a:xfrm>
    </dsp:grpSpPr>
    <dsp:sp modelId="{9DEAC6C7-9AF7-466A-AA25-8FC420B8DA3B}">
      <dsp:nvSpPr>
        <dsp:cNvPr id="3" name="燕尾形 2"/>
        <dsp:cNvSpPr/>
      </dsp:nvSpPr>
      <dsp:spPr bwMode="white">
        <a:xfrm>
          <a:off x="0" y="0"/>
          <a:ext cx="2313534" cy="613002"/>
        </a:xfrm>
        <a:prstGeom prst="chevron">
          <a:avLst/>
        </a:prstGeom>
        <a:solidFill>
          <a:srgbClr val="ABB2BA"/>
        </a:solidFill>
      </dsp:spPr>
      <dsp:style>
        <a:lnRef idx="2">
          <a:schemeClr val="lt1"/>
        </a:lnRef>
        <a:fillRef idx="1">
          <a:schemeClr val="accent2"/>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教材分析</a:t>
          </a:r>
        </a:p>
      </dsp:txBody>
      <dsp:txXfrm>
        <a:off x="0" y="0"/>
        <a:ext cx="2313534" cy="613002"/>
      </dsp:txXfrm>
    </dsp:sp>
    <dsp:sp modelId="{02950458-33F8-403F-9A8A-04038E74BF56}">
      <dsp:nvSpPr>
        <dsp:cNvPr id="4" name="燕尾形 3"/>
        <dsp:cNvSpPr/>
      </dsp:nvSpPr>
      <dsp:spPr bwMode="white">
        <a:xfrm>
          <a:off x="2082181" y="0"/>
          <a:ext cx="2313534" cy="613002"/>
        </a:xfrm>
        <a:prstGeom prst="chevron">
          <a:avLst/>
        </a:prstGeom>
        <a:solidFill>
          <a:srgbClr val="ABB2BA"/>
        </a:solidFill>
      </dsp:spPr>
      <dsp:style>
        <a:lnRef idx="2">
          <a:schemeClr val="lt1"/>
        </a:lnRef>
        <a:fillRef idx="1">
          <a:schemeClr val="accent3"/>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学情分析</a:t>
          </a:r>
        </a:p>
      </dsp:txBody>
      <dsp:txXfrm>
        <a:off x="2082181" y="0"/>
        <a:ext cx="2313534" cy="613002"/>
      </dsp:txXfrm>
    </dsp:sp>
    <dsp:sp modelId="{8A0B247A-824D-4688-9324-CDF4172E08D3}">
      <dsp:nvSpPr>
        <dsp:cNvPr id="5" name="燕尾形 4"/>
        <dsp:cNvSpPr/>
      </dsp:nvSpPr>
      <dsp:spPr bwMode="white">
        <a:xfrm>
          <a:off x="4154289" y="0"/>
          <a:ext cx="2313534" cy="613002"/>
        </a:xfrm>
        <a:prstGeom prst="chevron">
          <a:avLst/>
        </a:prstGeom>
        <a:solidFill>
          <a:srgbClr val="ABB2BA"/>
        </a:solidFill>
      </dsp:spPr>
      <dsp:style>
        <a:lnRef idx="2">
          <a:schemeClr val="lt1"/>
        </a:lnRef>
        <a:fillRef idx="1">
          <a:schemeClr val="accent4"/>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教学目标</a:t>
          </a:r>
        </a:p>
      </dsp:txBody>
      <dsp:txXfrm>
        <a:off x="4154289" y="0"/>
        <a:ext cx="2313534" cy="613002"/>
      </dsp:txXfrm>
    </dsp:sp>
    <dsp:sp modelId="{F27324F1-91CB-4C86-B4E4-1BAD2664E757}">
      <dsp:nvSpPr>
        <dsp:cNvPr id="6" name="燕尾形 5"/>
        <dsp:cNvSpPr/>
      </dsp:nvSpPr>
      <dsp:spPr bwMode="white">
        <a:xfrm>
          <a:off x="6190976" y="0"/>
          <a:ext cx="2313534" cy="613002"/>
        </a:xfrm>
        <a:prstGeom prst="chevron">
          <a:avLst/>
        </a:prstGeom>
        <a:solidFill>
          <a:srgbClr val="CC6600"/>
        </a:solidFill>
      </dsp:spPr>
      <dsp:style>
        <a:lnRef idx="2">
          <a:schemeClr val="lt1"/>
        </a:lnRef>
        <a:fillRef idx="1">
          <a:schemeClr val="accent5"/>
        </a:fillRef>
        <a:effectRef idx="0">
          <a:scrgbClr r="0" g="0" b="0"/>
        </a:effectRef>
        <a:fontRef idx="minor">
          <a:schemeClr val="lt1"/>
        </a:fontRef>
      </dsp:style>
      <dsp:txBody>
        <a:bodyPr lIns="80010" tIns="26670" rIns="2667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t>教学过程</a:t>
          </a:r>
        </a:p>
      </dsp:txBody>
      <dsp:txXfrm>
        <a:off x="6190976" y="0"/>
        <a:ext cx="2313534" cy="61300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3B3CD-A28F-43F1-95E1-1ADCC088017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6B64C-7231-4D2C-BEF6-8561C016D7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66B64C-7231-4D2C-BEF6-8561C016D72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92F7783-C33B-4354-84D0-60FB1FB7F585}"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468710F-09CA-4DFA-9673-FBF5D763F41D}"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1313" y="274638"/>
            <a:ext cx="2078037" cy="58086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81713" cy="58086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F204A0B-0EF5-46E6-9597-6DF88C2B9BA8}"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539750" y="1557338"/>
            <a:ext cx="8229600" cy="4525962"/>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17C9EC7-A01A-47F4-8C2C-B9732E03EC9F}"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3F8625B-B4A7-4017-A80A-D9D0425E8DDF}"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1677653-789E-434F-A1F5-411B58A03C18}"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9750"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30750"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9636E38-132D-4E7C-8616-E40389B6F42D}"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DE19621A-9215-4204-8C5C-4F02BF2E8174}"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1CD19B1E-0BDF-4B94-9278-365F03D4EC01}"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86DDF400-8A66-45F9-B9D0-F58AD15ED98C}"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4D6B1EE-757B-47F8-A6F2-EC6959078DC0}"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FBF0019-3C0D-4AAE-983F-65CC9F143240}"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539750" y="155733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eaLnBrk="1" hangingPunct="1">
              <a:defRPr sz="1400">
                <a:ea typeface="+mj-ea"/>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eaLnBrk="1" hangingPunct="1">
              <a:defRPr sz="1400">
                <a:ea typeface="+mj-ea"/>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eaLnBrk="1" hangingPunct="1">
              <a:defRPr sz="1400" smtClean="0">
                <a:ea typeface="宋体" pitchFamily="2" charset="-122"/>
              </a:defRPr>
            </a:lvl1pPr>
          </a:lstStyle>
          <a:p>
            <a:pPr>
              <a:defRPr/>
            </a:pPr>
            <a:fld id="{AD329DB8-917D-48CC-837D-519D5BAC8A9D}" type="slidenum">
              <a:rPr lang="en-US" altLang="zh-CN"/>
            </a:fld>
            <a:endParaRPr lang="en-US" altLang="zh-CN"/>
          </a:p>
        </p:txBody>
      </p:sp>
      <p:pic>
        <p:nvPicPr>
          <p:cNvPr id="1031" name="Picture 1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89038" y="4221163"/>
            <a:ext cx="3103563"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15"/>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948488" y="-242888"/>
            <a:ext cx="2571750" cy="266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7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7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7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7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7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7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7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704020202020204" pitchFamily="34" charset="0"/>
          <a:ea typeface="宋体" pitchFamily="2" charset="-122"/>
        </a:defRPr>
      </a:lvl9pPr>
    </p:titleStyle>
    <p:bodyStyle>
      <a:lvl1pPr marL="342900" indent="-342900" algn="l" rtl="0" eaLnBrk="0" fontAlgn="base" hangingPunct="0">
        <a:lnSpc>
          <a:spcPct val="130000"/>
        </a:lnSpc>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lnSpc>
          <a:spcPct val="130000"/>
        </a:lnSpc>
        <a:spcBef>
          <a:spcPct val="20000"/>
        </a:spcBef>
        <a:spcAft>
          <a:spcPct val="0"/>
        </a:spcAft>
        <a:buChar char="–"/>
        <a:defRPr sz="2400">
          <a:solidFill>
            <a:schemeClr val="tx1"/>
          </a:solidFill>
          <a:latin typeface="+mn-lt"/>
          <a:ea typeface="+mn-ea"/>
        </a:defRPr>
      </a:lvl2pPr>
      <a:lvl3pPr marL="1143000" indent="-228600" algn="l" rtl="0" eaLnBrk="0" fontAlgn="base" hangingPunct="0">
        <a:lnSpc>
          <a:spcPct val="13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30000"/>
        </a:lnSpc>
        <a:spcBef>
          <a:spcPct val="20000"/>
        </a:spcBef>
        <a:spcAft>
          <a:spcPct val="0"/>
        </a:spcAft>
        <a:buChar char="–"/>
        <a:defRPr sz="2400">
          <a:solidFill>
            <a:schemeClr val="tx1"/>
          </a:solidFill>
          <a:latin typeface="+mn-lt"/>
          <a:ea typeface="+mn-ea"/>
        </a:defRPr>
      </a:lvl4pPr>
      <a:lvl5pPr marL="2057400" indent="-228600" algn="l" rtl="0" eaLnBrk="0" fontAlgn="base" hangingPunct="0">
        <a:lnSpc>
          <a:spcPct val="130000"/>
        </a:lnSpc>
        <a:spcBef>
          <a:spcPct val="20000"/>
        </a:spcBef>
        <a:spcAft>
          <a:spcPct val="0"/>
        </a:spcAft>
        <a:buChar char="»"/>
        <a:defRPr sz="2400">
          <a:solidFill>
            <a:schemeClr val="tx1"/>
          </a:solidFill>
          <a:latin typeface="+mn-lt"/>
          <a:ea typeface="+mn-ea"/>
        </a:defRPr>
      </a:lvl5pPr>
      <a:lvl6pPr marL="2514600" indent="-228600" algn="l" rtl="0" fontAlgn="base">
        <a:lnSpc>
          <a:spcPct val="130000"/>
        </a:lnSpc>
        <a:spcBef>
          <a:spcPct val="20000"/>
        </a:spcBef>
        <a:spcAft>
          <a:spcPct val="0"/>
        </a:spcAft>
        <a:buChar char="»"/>
        <a:defRPr sz="2400">
          <a:solidFill>
            <a:schemeClr val="tx1"/>
          </a:solidFill>
          <a:latin typeface="+mn-lt"/>
          <a:ea typeface="+mn-ea"/>
        </a:defRPr>
      </a:lvl6pPr>
      <a:lvl7pPr marL="2971800" indent="-228600" algn="l" rtl="0" fontAlgn="base">
        <a:lnSpc>
          <a:spcPct val="130000"/>
        </a:lnSpc>
        <a:spcBef>
          <a:spcPct val="20000"/>
        </a:spcBef>
        <a:spcAft>
          <a:spcPct val="0"/>
        </a:spcAft>
        <a:buChar char="»"/>
        <a:defRPr sz="2400">
          <a:solidFill>
            <a:schemeClr val="tx1"/>
          </a:solidFill>
          <a:latin typeface="+mn-lt"/>
          <a:ea typeface="+mn-ea"/>
        </a:defRPr>
      </a:lvl7pPr>
      <a:lvl8pPr marL="3429000" indent="-228600" algn="l" rtl="0" fontAlgn="base">
        <a:lnSpc>
          <a:spcPct val="130000"/>
        </a:lnSpc>
        <a:spcBef>
          <a:spcPct val="20000"/>
        </a:spcBef>
        <a:spcAft>
          <a:spcPct val="0"/>
        </a:spcAft>
        <a:buChar char="»"/>
        <a:defRPr sz="2400">
          <a:solidFill>
            <a:schemeClr val="tx1"/>
          </a:solidFill>
          <a:latin typeface="+mn-lt"/>
          <a:ea typeface="+mn-ea"/>
        </a:defRPr>
      </a:lvl8pPr>
      <a:lvl9pPr marL="3886200" indent="-228600" algn="l" rtl="0" fontAlgn="base">
        <a:lnSpc>
          <a:spcPct val="130000"/>
        </a:lnSpc>
        <a:spcBef>
          <a:spcPct val="20000"/>
        </a:spcBef>
        <a:spcAft>
          <a:spcPct val="0"/>
        </a:spcAft>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microsoft.com/office/2007/relationships/media" Target="file:///C:\Users\10224\Documents\Downloads\jimeng-2025-06-15-685-&#24110;&#25105;&#29983;&#25104;&#35270;&#39057;&#65306;&#39118;&#26684;&#65306;%20&#32769;&#26087;&#30417;&#25511;&#24405;&#20687;&#36136;&#24863;&#65288;&#22122;&#28857;&#12289;&#40657;&#30333;&#20559;&#34013;&#32511;&#33394;&#35843;&#65289;%20&#24038;&#19979;&#35282;&#26102;&#38388;&#25139;%20&#21491;&#19978;&#35282;&#26631;&#31614;%20&#21160;&#30011;&#33050;&#26412;%20%5b&#30011;&#38754;%5d%20&#20809;&#28369;&#37329;&#23646;&#26495;&#65288;&#29305;&#20889;&#38236;&#22836;&#65292;&#38134;&#28784;&#33394;&#65289;%20&#31354;&#27668;&#27969;&#21160;&#25928;&#26524;&#65288;....mp4" TargetMode="External"/><Relationship Id="rId6" Type="http://schemas.openxmlformats.org/officeDocument/2006/relationships/video" Target="file:///C:\Users\10224\Documents\Downloads\jimeng-2025-06-15-685-&#24110;&#25105;&#29983;&#25104;&#35270;&#39057;&#65306;&#39118;&#26684;&#65306;%20&#32769;&#26087;&#30417;&#25511;&#24405;&#20687;&#36136;&#24863;&#65288;&#22122;&#28857;&#12289;&#40657;&#30333;&#20559;&#34013;&#32511;&#33394;&#35843;&#65289;%20&#24038;&#19979;&#35282;&#26102;&#38388;&#25139;%20&#21491;&#19978;&#35282;&#26631;&#31614;%20&#21160;&#30011;&#33050;&#26412;%20%5b&#30011;&#38754;%5d%20&#20809;&#28369;&#37329;&#23646;&#26495;&#65288;&#29305;&#20889;&#38236;&#22836;&#65292;&#38134;&#28784;&#33394;&#65289;%20&#31354;&#27668;&#27969;&#21160;&#25928;&#26524;&#65288;....mp4" TargetMode="Externa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0" Type="http://schemas.openxmlformats.org/officeDocument/2006/relationships/notesSlide" Target="../notesSlides/notesSlide30.xml"/><Relationship Id="rId1" Type="http://schemas.openxmlformats.org/officeDocument/2006/relationships/diagramData" Target="../diagrams/data8.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png"/><Relationship Id="rId7" Type="http://schemas.microsoft.com/office/2007/relationships/media" Target="file:///D:\0pptsucai\1&#27169;&#26495;\ppt1806\%5b&#38083;&#22768;%5d110__Palace%20Memories.mp3" TargetMode="External"/><Relationship Id="rId6" Type="http://schemas.openxmlformats.org/officeDocument/2006/relationships/audio" Target="file:///D:\0pptsucai\1&#27169;&#26495;\ppt1806\%5b&#38083;&#22768;%5d110__Palace%20Memories.mp3" TargetMode="Externa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hyperlink" Target="http://www.1ppt.com/xiaza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1"/>
          <a:srcRect/>
          <a:stretch>
            <a:fillRect/>
          </a:stretch>
        </a:blipFill>
        <a:effectLst/>
      </p:bgPr>
    </p:bg>
    <p:spTree>
      <p:nvGrpSpPr>
        <p:cNvPr id="1" name=""/>
        <p:cNvGrpSpPr/>
        <p:nvPr/>
      </p:nvGrpSpPr>
      <p:grpSpPr>
        <a:xfrm>
          <a:off x="0" y="0"/>
          <a:ext cx="0" cy="0"/>
          <a:chOff x="0" y="0"/>
          <a:chExt cx="0" cy="0"/>
        </a:xfrm>
      </p:grpSpPr>
      <p:pic>
        <p:nvPicPr>
          <p:cNvPr id="14338"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179513"/>
            <a:ext cx="6108700" cy="632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9" name="Rectangle 23"/>
          <p:cNvSpPr>
            <a:spLocks noChangeArrowheads="1"/>
          </p:cNvSpPr>
          <p:nvPr/>
        </p:nvSpPr>
        <p:spPr bwMode="auto">
          <a:xfrm>
            <a:off x="827088" y="1916113"/>
            <a:ext cx="8137525" cy="259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43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149725"/>
            <a:ext cx="403225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8" y="1757363"/>
            <a:ext cx="8467725"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图片 2" descr="图片1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741363"/>
            <a:ext cx="36703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图片 2" descr="未标题-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492375"/>
            <a:ext cx="3500438"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标题 1"/>
          <p:cNvSpPr>
            <a:spLocks noGrp="1" noChangeArrowheads="1"/>
          </p:cNvSpPr>
          <p:nvPr>
            <p:ph type="title"/>
          </p:nvPr>
        </p:nvSpPr>
        <p:spPr/>
        <p:txBody>
          <a:bodyPr/>
          <a:lstStyle/>
          <a:p>
            <a:endParaRPr lang="zh-CN" altLang="en-US"/>
          </a:p>
        </p:txBody>
      </p:sp>
      <p:sp>
        <p:nvSpPr>
          <p:cNvPr id="14345" name="文本框 2"/>
          <p:cNvSpPr txBox="1">
            <a:spLocks noChangeArrowheads="1"/>
          </p:cNvSpPr>
          <p:nvPr/>
        </p:nvSpPr>
        <p:spPr bwMode="auto">
          <a:xfrm>
            <a:off x="3132138" y="2392363"/>
            <a:ext cx="43195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704020202020204" pitchFamily="34" charset="0"/>
                <a:ea typeface="楷体_GB2312" pitchFamily="49" charset="-122"/>
              </a:defRPr>
            </a:lvl1pPr>
            <a:lvl2pPr marL="742950" indent="-285750">
              <a:defRPr sz="2400">
                <a:solidFill>
                  <a:schemeClr val="tx1"/>
                </a:solidFill>
                <a:latin typeface="Arial" panose="020B0704020202020204" pitchFamily="34" charset="0"/>
                <a:ea typeface="楷体_GB2312" pitchFamily="49" charset="-122"/>
              </a:defRPr>
            </a:lvl2pPr>
            <a:lvl3pPr marL="1143000" indent="-228600">
              <a:defRPr sz="2400">
                <a:solidFill>
                  <a:schemeClr val="tx1"/>
                </a:solidFill>
                <a:latin typeface="Arial" panose="020B0704020202020204" pitchFamily="34" charset="0"/>
                <a:ea typeface="楷体_GB2312" pitchFamily="49" charset="-122"/>
              </a:defRPr>
            </a:lvl3pPr>
            <a:lvl4pPr marL="1600200" indent="-228600">
              <a:defRPr sz="2400">
                <a:solidFill>
                  <a:schemeClr val="tx1"/>
                </a:solidFill>
                <a:latin typeface="Arial" panose="020B0704020202020204" pitchFamily="34" charset="0"/>
                <a:ea typeface="楷体_GB2312" pitchFamily="49" charset="-122"/>
              </a:defRPr>
            </a:lvl4pPr>
            <a:lvl5pPr marL="2057400" indent="-228600">
              <a:defRPr sz="2400">
                <a:solidFill>
                  <a:schemeClr val="tx1"/>
                </a:solidFill>
                <a:latin typeface="Arial" panose="020B0704020202020204" pitchFamily="34" charset="0"/>
                <a:ea typeface="楷体_GB2312" pitchFamily="49" charset="-122"/>
              </a:defRPr>
            </a:lvl5pPr>
            <a:lvl6pPr marL="2514600" indent="-228600" eaLnBrk="0" fontAlgn="base" hangingPunct="0">
              <a:spcBef>
                <a:spcPct val="0"/>
              </a:spcBef>
              <a:spcAft>
                <a:spcPct val="0"/>
              </a:spcAft>
              <a:defRPr sz="2400">
                <a:solidFill>
                  <a:schemeClr val="tx1"/>
                </a:solidFill>
                <a:latin typeface="Arial" panose="020B0704020202020204" pitchFamily="34" charset="0"/>
                <a:ea typeface="楷体_GB2312" pitchFamily="49" charset="-122"/>
              </a:defRPr>
            </a:lvl6pPr>
            <a:lvl7pPr marL="2971800" indent="-228600" eaLnBrk="0" fontAlgn="base" hangingPunct="0">
              <a:spcBef>
                <a:spcPct val="0"/>
              </a:spcBef>
              <a:spcAft>
                <a:spcPct val="0"/>
              </a:spcAft>
              <a:defRPr sz="2400">
                <a:solidFill>
                  <a:schemeClr val="tx1"/>
                </a:solidFill>
                <a:latin typeface="Arial" panose="020B0704020202020204" pitchFamily="34" charset="0"/>
                <a:ea typeface="楷体_GB2312" pitchFamily="49" charset="-122"/>
              </a:defRPr>
            </a:lvl7pPr>
            <a:lvl8pPr marL="3429000" indent="-228600" eaLnBrk="0" fontAlgn="base" hangingPunct="0">
              <a:spcBef>
                <a:spcPct val="0"/>
              </a:spcBef>
              <a:spcAft>
                <a:spcPct val="0"/>
              </a:spcAft>
              <a:defRPr sz="2400">
                <a:solidFill>
                  <a:schemeClr val="tx1"/>
                </a:solidFill>
                <a:latin typeface="Arial" panose="020B0704020202020204" pitchFamily="34" charset="0"/>
                <a:ea typeface="楷体_GB2312" pitchFamily="49" charset="-122"/>
              </a:defRPr>
            </a:lvl8pPr>
            <a:lvl9pPr marL="3886200" indent="-228600" eaLnBrk="0" fontAlgn="base" hangingPunct="0">
              <a:spcBef>
                <a:spcPct val="0"/>
              </a:spcBef>
              <a:spcAft>
                <a:spcPct val="0"/>
              </a:spcAft>
              <a:defRPr sz="2400">
                <a:solidFill>
                  <a:schemeClr val="tx1"/>
                </a:solidFill>
                <a:latin typeface="Arial" panose="020B0704020202020204" pitchFamily="34" charset="0"/>
                <a:ea typeface="楷体_GB2312" pitchFamily="49" charset="-122"/>
              </a:defRPr>
            </a:lvl9pPr>
          </a:lstStyle>
          <a:p>
            <a:pPr eaLnBrk="1" hangingPunct="1"/>
            <a:r>
              <a:rPr lang="zh-CN" altLang="en-US" sz="6000">
                <a:solidFill>
                  <a:schemeClr val="bg1"/>
                </a:solidFill>
                <a:latin typeface="华文隶书" panose="02010800040101010101" pitchFamily="2" charset="-122"/>
                <a:ea typeface="华文隶书" panose="02010800040101010101" pitchFamily="2" charset="-122"/>
              </a:rPr>
              <a:t>时光守护者</a:t>
            </a:r>
            <a:endParaRPr lang="zh-CN" altLang="en-US" sz="6000">
              <a:solidFill>
                <a:schemeClr val="bg1"/>
              </a:solidFill>
              <a:latin typeface="华文隶书" panose="02010800040101010101" pitchFamily="2" charset="-122"/>
              <a:ea typeface="华文隶书" panose="02010800040101010101" pitchFamily="2" charset="-122"/>
            </a:endParaRPr>
          </a:p>
        </p:txBody>
      </p:sp>
      <p:sp>
        <p:nvSpPr>
          <p:cNvPr id="14346" name="文本框 3"/>
          <p:cNvSpPr txBox="1">
            <a:spLocks noChangeArrowheads="1"/>
          </p:cNvSpPr>
          <p:nvPr/>
        </p:nvSpPr>
        <p:spPr bwMode="auto">
          <a:xfrm>
            <a:off x="4449763" y="3516313"/>
            <a:ext cx="1727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704020202020204" pitchFamily="34" charset="0"/>
                <a:ea typeface="楷体_GB2312" pitchFamily="49" charset="-122"/>
              </a:defRPr>
            </a:lvl1pPr>
            <a:lvl2pPr marL="742950" indent="-285750">
              <a:defRPr sz="2400">
                <a:solidFill>
                  <a:schemeClr val="tx1"/>
                </a:solidFill>
                <a:latin typeface="Arial" panose="020B0704020202020204" pitchFamily="34" charset="0"/>
                <a:ea typeface="楷体_GB2312" pitchFamily="49" charset="-122"/>
              </a:defRPr>
            </a:lvl2pPr>
            <a:lvl3pPr marL="1143000" indent="-228600">
              <a:defRPr sz="2400">
                <a:solidFill>
                  <a:schemeClr val="tx1"/>
                </a:solidFill>
                <a:latin typeface="Arial" panose="020B0704020202020204" pitchFamily="34" charset="0"/>
                <a:ea typeface="楷体_GB2312" pitchFamily="49" charset="-122"/>
              </a:defRPr>
            </a:lvl3pPr>
            <a:lvl4pPr marL="1600200" indent="-228600">
              <a:defRPr sz="2400">
                <a:solidFill>
                  <a:schemeClr val="tx1"/>
                </a:solidFill>
                <a:latin typeface="Arial" panose="020B0704020202020204" pitchFamily="34" charset="0"/>
                <a:ea typeface="楷体_GB2312" pitchFamily="49" charset="-122"/>
              </a:defRPr>
            </a:lvl4pPr>
            <a:lvl5pPr marL="2057400" indent="-228600">
              <a:defRPr sz="2400">
                <a:solidFill>
                  <a:schemeClr val="tx1"/>
                </a:solidFill>
                <a:latin typeface="Arial" panose="020B0704020202020204" pitchFamily="34" charset="0"/>
                <a:ea typeface="楷体_GB2312" pitchFamily="49" charset="-122"/>
              </a:defRPr>
            </a:lvl5pPr>
            <a:lvl6pPr marL="2514600" indent="-228600" eaLnBrk="0" fontAlgn="base" hangingPunct="0">
              <a:spcBef>
                <a:spcPct val="0"/>
              </a:spcBef>
              <a:spcAft>
                <a:spcPct val="0"/>
              </a:spcAft>
              <a:defRPr sz="2400">
                <a:solidFill>
                  <a:schemeClr val="tx1"/>
                </a:solidFill>
                <a:latin typeface="Arial" panose="020B0704020202020204" pitchFamily="34" charset="0"/>
                <a:ea typeface="楷体_GB2312" pitchFamily="49" charset="-122"/>
              </a:defRPr>
            </a:lvl6pPr>
            <a:lvl7pPr marL="2971800" indent="-228600" eaLnBrk="0" fontAlgn="base" hangingPunct="0">
              <a:spcBef>
                <a:spcPct val="0"/>
              </a:spcBef>
              <a:spcAft>
                <a:spcPct val="0"/>
              </a:spcAft>
              <a:defRPr sz="2400">
                <a:solidFill>
                  <a:schemeClr val="tx1"/>
                </a:solidFill>
                <a:latin typeface="Arial" panose="020B0704020202020204" pitchFamily="34" charset="0"/>
                <a:ea typeface="楷体_GB2312" pitchFamily="49" charset="-122"/>
              </a:defRPr>
            </a:lvl7pPr>
            <a:lvl8pPr marL="3429000" indent="-228600" eaLnBrk="0" fontAlgn="base" hangingPunct="0">
              <a:spcBef>
                <a:spcPct val="0"/>
              </a:spcBef>
              <a:spcAft>
                <a:spcPct val="0"/>
              </a:spcAft>
              <a:defRPr sz="2400">
                <a:solidFill>
                  <a:schemeClr val="tx1"/>
                </a:solidFill>
                <a:latin typeface="Arial" panose="020B0704020202020204" pitchFamily="34" charset="0"/>
                <a:ea typeface="楷体_GB2312" pitchFamily="49" charset="-122"/>
              </a:defRPr>
            </a:lvl8pPr>
            <a:lvl9pPr marL="3886200" indent="-228600" eaLnBrk="0" fontAlgn="base" hangingPunct="0">
              <a:spcBef>
                <a:spcPct val="0"/>
              </a:spcBef>
              <a:spcAft>
                <a:spcPct val="0"/>
              </a:spcAft>
              <a:defRPr sz="2400">
                <a:solidFill>
                  <a:schemeClr val="tx1"/>
                </a:solidFill>
                <a:latin typeface="Arial" panose="020B0704020202020204" pitchFamily="34" charset="0"/>
                <a:ea typeface="楷体_GB2312" pitchFamily="49" charset="-122"/>
              </a:defRPr>
            </a:lvl9pPr>
          </a:lstStyle>
          <a:p>
            <a:pPr eaLnBrk="1" hangingPunct="1"/>
            <a:r>
              <a:rPr lang="en-US" altLang="zh-CN" sz="2000">
                <a:solidFill>
                  <a:schemeClr val="bg1"/>
                </a:solidFill>
              </a:rPr>
              <a:t>Give me five</a:t>
            </a:r>
            <a:endParaRPr lang="zh-CN" altLang="en-US" sz="20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0" y="404813"/>
            <a:ext cx="8316913" cy="792162"/>
          </a:xfrm>
          <a:prstGeom prst="rect">
            <a:avLst/>
          </a:prstGeom>
          <a:solidFill>
            <a:srgbClr val="836036">
              <a:alpha val="9411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9459"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8"/>
          <p:cNvSpPr>
            <a:spLocks noGrp="1" noChangeArrowheads="1"/>
          </p:cNvSpPr>
          <p:nvPr>
            <p:ph type="body" idx="1"/>
          </p:nvPr>
        </p:nvSpPr>
        <p:spPr>
          <a:xfrm>
            <a:off x="755576" y="2420888"/>
            <a:ext cx="7992888" cy="4525962"/>
          </a:xfrm>
        </p:spPr>
        <p:txBody>
          <a:bodyPr/>
          <a:lstStyle/>
          <a:p>
            <a:pPr marL="0" indent="0">
              <a:buNone/>
            </a:pPr>
            <a:r>
              <a:rPr lang="en-US" altLang="zh-CN" sz="2000" b="1" dirty="0"/>
              <a:t>(</a:t>
            </a:r>
            <a:r>
              <a:rPr lang="zh-CN" altLang="en-US" sz="2000" b="1" dirty="0"/>
              <a:t>三）情感态度与价值观</a:t>
            </a:r>
            <a:endParaRPr lang="en-US" altLang="zh-CN" sz="2000" b="1" dirty="0"/>
          </a:p>
          <a:p>
            <a:pPr marL="0" indent="0">
              <a:buNone/>
            </a:pPr>
            <a:r>
              <a:rPr lang="en-US" altLang="zh-CN" sz="1800" dirty="0"/>
              <a:t>1.</a:t>
            </a:r>
            <a:r>
              <a:rPr lang="zh-CN" altLang="en-US" sz="1800" dirty="0"/>
              <a:t>通过扮演化学侦探、文物工程师等角色，小组协作完成任务，提高学生协作能力，建立学生的文物保护意识与</a:t>
            </a:r>
            <a:r>
              <a:rPr lang="en-US" altLang="zh-CN" sz="1800" dirty="0"/>
              <a:t>STEM</a:t>
            </a:r>
            <a:r>
              <a:rPr lang="zh-CN" altLang="en-US" sz="1800" dirty="0"/>
              <a:t>职业兴趣。</a:t>
            </a:r>
            <a:endParaRPr lang="zh-CN" altLang="en-US" sz="2000" dirty="0"/>
          </a:p>
          <a:p>
            <a:pPr marL="457200" lvl="1" indent="0" eaLnBrk="1" hangingPunct="1">
              <a:buNone/>
            </a:pPr>
            <a:endParaRPr lang="en-US" altLang="zh-CN" sz="2000" dirty="0">
              <a:latin typeface="楷体_GB2312" pitchFamily="49" charset="-122"/>
            </a:endParaRPr>
          </a:p>
        </p:txBody>
      </p:sp>
      <p:sp>
        <p:nvSpPr>
          <p:cNvPr id="14346" name="Rectangle 10"/>
          <p:cNvSpPr>
            <a:spLocks noGrp="1" noChangeArrowheads="1"/>
          </p:cNvSpPr>
          <p:nvPr>
            <p:ph type="title"/>
          </p:nvPr>
        </p:nvSpPr>
        <p:spPr>
          <a:xfrm>
            <a:off x="1979712" y="229394"/>
            <a:ext cx="8229600" cy="1143000"/>
          </a:xfrm>
        </p:spPr>
        <p:txBody>
          <a:bodyPr/>
          <a:lstStyle/>
          <a:p>
            <a:pPr algn="l" eaLnBrk="1" hangingPunct="1"/>
            <a:r>
              <a:rPr lang="en-US" altLang="zh-CN" sz="3600" b="1" dirty="0">
                <a:solidFill>
                  <a:schemeClr val="bg1"/>
                </a:solidFill>
                <a:ea typeface="黑体" panose="02010609060101010101" pitchFamily="49" charset="-122"/>
              </a:rPr>
              <a:t>S—</a:t>
            </a:r>
            <a:r>
              <a:rPr lang="zh-CN" altLang="en-US" sz="3600" b="1" dirty="0">
                <a:solidFill>
                  <a:schemeClr val="bg1"/>
                </a:solidFill>
                <a:ea typeface="黑体" panose="02010609060101010101" pitchFamily="49" charset="-122"/>
              </a:rPr>
              <a:t>阐明学习目标</a:t>
            </a:r>
            <a:endParaRPr lang="zh-CN" altLang="en-US" sz="3600" b="1" dirty="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left)">
                                      <p:cBhvr>
                                        <p:cTn id="7" dur="500"/>
                                        <p:tgtEl>
                                          <p:spTgt spid="14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wipe(left)">
                                      <p:cBhvr>
                                        <p:cTn id="10"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nimBg="1"/>
      <p:bldP spid="143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0" y="404813"/>
            <a:ext cx="8316913" cy="792162"/>
          </a:xfrm>
          <a:prstGeom prst="rect">
            <a:avLst/>
          </a:prstGeom>
          <a:solidFill>
            <a:srgbClr val="836036">
              <a:alpha val="9411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9459"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8"/>
          <p:cNvSpPr>
            <a:spLocks noGrp="1" noChangeArrowheads="1"/>
          </p:cNvSpPr>
          <p:nvPr>
            <p:ph type="body" idx="1"/>
          </p:nvPr>
        </p:nvSpPr>
        <p:spPr>
          <a:xfrm>
            <a:off x="683568" y="1641928"/>
            <a:ext cx="8229599" cy="4525962"/>
          </a:xfrm>
        </p:spPr>
        <p:txBody>
          <a:bodyPr/>
          <a:lstStyle/>
          <a:p>
            <a:pPr marL="0" indent="0" algn="just">
              <a:buNone/>
            </a:pPr>
            <a:r>
              <a:rPr lang="en-US" altLang="zh-CN" sz="2000" b="1" dirty="0"/>
              <a:t>(</a:t>
            </a:r>
            <a:r>
              <a:rPr lang="zh-CN" altLang="en-US" sz="2000" b="1" dirty="0"/>
              <a:t>一）教学方法</a:t>
            </a:r>
            <a:endParaRPr lang="en-US" altLang="zh-CN" sz="2000" b="1" dirty="0"/>
          </a:p>
          <a:p>
            <a:pPr marL="0" indent="0" algn="just">
              <a:buNone/>
            </a:pPr>
            <a:r>
              <a:rPr lang="zh-CN" altLang="en-US" sz="2000" dirty="0">
                <a:latin typeface="楷体_GB2312" pitchFamily="49" charset="-122"/>
              </a:rPr>
              <a:t>       </a:t>
            </a:r>
            <a:r>
              <a:rPr lang="zh-CN" altLang="en-US" sz="2000" b="1" dirty="0">
                <a:latin typeface="楷体_GB2312" pitchFamily="49" charset="-122"/>
              </a:rPr>
              <a:t>项目式学习</a:t>
            </a:r>
            <a:r>
              <a:rPr lang="zh-CN" altLang="en-US" sz="2000" dirty="0">
                <a:latin typeface="楷体_GB2312" pitchFamily="49" charset="-122"/>
              </a:rPr>
              <a:t>（</a:t>
            </a:r>
            <a:r>
              <a:rPr lang="en-US" altLang="zh-CN" sz="2000" dirty="0">
                <a:latin typeface="楷体_GB2312" pitchFamily="49" charset="-122"/>
              </a:rPr>
              <a:t>PBL</a:t>
            </a:r>
            <a:r>
              <a:rPr lang="zh-CN" altLang="en-US" sz="2000" dirty="0">
                <a:latin typeface="楷体_GB2312" pitchFamily="49" charset="-122"/>
              </a:rPr>
              <a:t>）：以“</a:t>
            </a:r>
            <a:r>
              <a:rPr lang="zh-CN" altLang="en-US" b="1" dirty="0">
                <a:latin typeface="楷体_GB2312" pitchFamily="49" charset="-122"/>
              </a:rPr>
              <a:t>博物馆钱币锈蚀事件</a:t>
            </a:r>
            <a:r>
              <a:rPr lang="zh-CN" altLang="en-US" sz="2000" dirty="0">
                <a:latin typeface="楷体_GB2312" pitchFamily="49" charset="-122"/>
              </a:rPr>
              <a:t>”为驱动任务，贯穿整个课程，学生通过探究、实验、设计、制作等环节解决问题。创设悬疑情境（博物馆钱币生锈事件），激发兴趣。学习锈蚀的历史背景与化学原理，分组确定研究方向。通过对比实验锁定锈蚀关键因素，测试还原剂效果。设计并制作智能保护箱，整合传感器技术。测试保护箱性能，优化密封性与报警逻辑。最后结合路演答辩，接受多元评价。</a:t>
            </a:r>
            <a:endParaRPr lang="en-US" altLang="zh-CN" sz="2000" dirty="0">
              <a:latin typeface="楷体_GB2312" pitchFamily="49" charset="-122"/>
            </a:endParaRPr>
          </a:p>
        </p:txBody>
      </p:sp>
      <p:sp>
        <p:nvSpPr>
          <p:cNvPr id="14346" name="Rectangle 10"/>
          <p:cNvSpPr>
            <a:spLocks noGrp="1" noChangeArrowheads="1"/>
          </p:cNvSpPr>
          <p:nvPr>
            <p:ph type="title"/>
          </p:nvPr>
        </p:nvSpPr>
        <p:spPr>
          <a:xfrm>
            <a:off x="1979712" y="229394"/>
            <a:ext cx="8229600" cy="1143000"/>
          </a:xfrm>
        </p:spPr>
        <p:txBody>
          <a:bodyPr/>
          <a:lstStyle/>
          <a:p>
            <a:pPr algn="l" eaLnBrk="1" hangingPunct="1"/>
            <a:r>
              <a:rPr lang="en-US" altLang="zh-CN" sz="3600" b="1" dirty="0">
                <a:solidFill>
                  <a:schemeClr val="bg1"/>
                </a:solidFill>
                <a:ea typeface="黑体" panose="02010609060101010101" pitchFamily="49" charset="-122"/>
              </a:rPr>
              <a:t>S—</a:t>
            </a:r>
            <a:r>
              <a:rPr lang="zh-CN" altLang="en-US" sz="3600" b="1" dirty="0">
                <a:solidFill>
                  <a:schemeClr val="bg1"/>
                </a:solidFill>
                <a:ea typeface="黑体" panose="02010609060101010101" pitchFamily="49" charset="-122"/>
              </a:rPr>
              <a:t>选择媒体和材料</a:t>
            </a:r>
            <a:endParaRPr lang="zh-CN" altLang="en-US" sz="3600" b="1" dirty="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left)">
                                      <p:cBhvr>
                                        <p:cTn id="7" dur="500"/>
                                        <p:tgtEl>
                                          <p:spTgt spid="14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wipe(left)">
                                      <p:cBhvr>
                                        <p:cTn id="10"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nimBg="1"/>
      <p:bldP spid="143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539552" y="1268760"/>
            <a:ext cx="8388424" cy="4525962"/>
          </a:xfrm>
        </p:spPr>
        <p:txBody>
          <a:bodyPr/>
          <a:lstStyle/>
          <a:p>
            <a:pPr marL="0" indent="0">
              <a:buNone/>
            </a:pPr>
            <a:r>
              <a:rPr lang="en-US" altLang="zh-CN" sz="2000" b="1" dirty="0"/>
              <a:t>(</a:t>
            </a:r>
            <a:r>
              <a:rPr lang="zh-CN" altLang="en-US" sz="2000" b="1" dirty="0"/>
              <a:t>一）教学方法</a:t>
            </a:r>
            <a:endParaRPr lang="en-US" altLang="zh-CN" sz="2000" b="1" dirty="0"/>
          </a:p>
          <a:p>
            <a:pPr marL="0" indent="0">
              <a:buNone/>
            </a:pPr>
            <a:r>
              <a:rPr lang="zh-CN" altLang="en-US" sz="2000" dirty="0">
                <a:latin typeface="楷体_GB2312" pitchFamily="49" charset="-122"/>
              </a:rPr>
              <a:t>       </a:t>
            </a:r>
            <a:r>
              <a:rPr lang="zh-CN" altLang="en-US" sz="2000" b="1" dirty="0">
                <a:latin typeface="楷体_GB2312" pitchFamily="49" charset="-122"/>
              </a:rPr>
              <a:t>情境：</a:t>
            </a:r>
            <a:r>
              <a:rPr lang="zh-CN" altLang="en-US" sz="2000" dirty="0"/>
              <a:t> 每节课推进故事发展</a:t>
            </a:r>
            <a:endParaRPr lang="en-US" altLang="zh-CN" sz="2000" dirty="0"/>
          </a:p>
          <a:p>
            <a:r>
              <a:rPr lang="zh-CN" altLang="en-US" sz="2000" dirty="0"/>
              <a:t>“紧急通知！昨夜博物馆的钱币突然生锈！监控未发现人为破坏，科学家怀疑是‘化学幽灵’作案。现招募‘古币救援队’，任务代号：锈蚀 </a:t>
            </a:r>
            <a:r>
              <a:rPr lang="en-US" altLang="zh-CN" sz="2000" dirty="0"/>
              <a:t>X </a:t>
            </a:r>
            <a:r>
              <a:rPr lang="zh-CN" altLang="en-US" sz="2000" dirty="0"/>
              <a:t>档案！” </a:t>
            </a:r>
            <a:endParaRPr lang="en-US" altLang="zh-CN" sz="2000" dirty="0"/>
          </a:p>
          <a:p>
            <a:r>
              <a:rPr lang="zh-CN" altLang="en-US" sz="2000" dirty="0"/>
              <a:t>“专家组已锁定多组‘化学嫌疑分子’，现紧急授权‘古币救援队’启动实验侦查程序。请各小组立即进入‘锈蚀反应鉴证实验室’，通过对比实验还原腐蚀现场，揭开隐藏在铜锈背后的化学真相！”</a:t>
            </a:r>
            <a:endParaRPr lang="en-US" altLang="zh-CN" sz="2000" dirty="0"/>
          </a:p>
          <a:p>
            <a:r>
              <a:rPr lang="en-US" altLang="zh-CN" sz="2000" dirty="0"/>
              <a:t>……</a:t>
            </a:r>
            <a:endParaRPr lang="en-US" altLang="zh-CN"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1043608" y="1166019"/>
            <a:ext cx="8388424" cy="4525962"/>
          </a:xfrm>
        </p:spPr>
        <p:txBody>
          <a:bodyPr/>
          <a:lstStyle/>
          <a:p>
            <a:pPr marL="0" indent="0">
              <a:buNone/>
            </a:pPr>
            <a:r>
              <a:rPr lang="en-US" altLang="zh-CN" sz="2000" b="1" dirty="0"/>
              <a:t>(</a:t>
            </a:r>
            <a:r>
              <a:rPr lang="zh-CN" altLang="en-US" sz="2000" b="1" dirty="0"/>
              <a:t>二）教学媒体</a:t>
            </a:r>
            <a:endParaRPr lang="en-US" altLang="zh-CN" sz="2000" b="1" dirty="0"/>
          </a:p>
          <a:p>
            <a:pPr marL="0" indent="0">
              <a:buNone/>
            </a:pPr>
            <a:r>
              <a:rPr lang="en-US" altLang="zh-CN" sz="2000" b="1" dirty="0"/>
              <a:t>1.</a:t>
            </a:r>
            <a:r>
              <a:rPr lang="zh-CN" altLang="en-US" sz="2000" b="1" dirty="0"/>
              <a:t>多媒体</a:t>
            </a:r>
            <a:endParaRPr lang="en-US" altLang="zh-CN" sz="2000" b="1" dirty="0"/>
          </a:p>
          <a:p>
            <a:pPr>
              <a:lnSpc>
                <a:spcPct val="150000"/>
              </a:lnSpc>
            </a:pPr>
            <a:r>
              <a:rPr lang="zh-CN" altLang="en-US" sz="1800" dirty="0"/>
              <a:t>电子白板</a:t>
            </a:r>
            <a:endParaRPr lang="zh-CN" altLang="en-US" sz="1800" dirty="0"/>
          </a:p>
          <a:p>
            <a:pPr>
              <a:lnSpc>
                <a:spcPct val="150000"/>
              </a:lnSpc>
            </a:pPr>
            <a:r>
              <a:rPr lang="zh-CN" altLang="en-US" sz="1800" dirty="0"/>
              <a:t>平板电脑（用于访问智能体助手）</a:t>
            </a:r>
            <a:endParaRPr lang="zh-CN" altLang="en-US" sz="1800" dirty="0"/>
          </a:p>
          <a:p>
            <a:pPr>
              <a:lnSpc>
                <a:spcPct val="150000"/>
              </a:lnSpc>
            </a:pPr>
            <a:r>
              <a:rPr lang="zh-CN" altLang="en-US" sz="1800" dirty="0"/>
              <a:t>手机显微镜（</a:t>
            </a:r>
            <a:r>
              <a:rPr lang="en-US" altLang="zh-CN" sz="1800" dirty="0"/>
              <a:t>100-400</a:t>
            </a:r>
            <a:r>
              <a:rPr lang="zh-CN" altLang="en-US" sz="1800" dirty="0"/>
              <a:t>倍放大）</a:t>
            </a:r>
            <a:endParaRPr lang="zh-CN" altLang="en-US" sz="1800" dirty="0"/>
          </a:p>
          <a:p>
            <a:pPr>
              <a:lnSpc>
                <a:spcPct val="150000"/>
              </a:lnSpc>
            </a:pPr>
            <a:r>
              <a:rPr lang="zh-CN" altLang="en-US" sz="1800" dirty="0"/>
              <a:t>可触控电子屏（同步展示数据）</a:t>
            </a:r>
            <a:endParaRPr lang="zh-CN" altLang="en-US" sz="1800" dirty="0"/>
          </a:p>
          <a:p>
            <a:pPr>
              <a:lnSpc>
                <a:spcPct val="150000"/>
              </a:lnSpc>
            </a:pPr>
            <a:r>
              <a:rPr lang="zh-CN" altLang="en-US" sz="1800" dirty="0"/>
              <a:t>短视频（展示钱币铸造背景、博物馆监控录像等）</a:t>
            </a:r>
            <a:endParaRPr lang="en-US" altLang="zh-CN" sz="1800" dirty="0"/>
          </a:p>
          <a:p>
            <a:pPr>
              <a:lnSpc>
                <a:spcPct val="150000"/>
              </a:lnSpc>
            </a:pPr>
            <a:r>
              <a:rPr lang="zh-CN" altLang="en-US" sz="1800" dirty="0"/>
              <a:t>实物或高清图片（锈蚀钱币、金属样本）</a:t>
            </a:r>
            <a:endParaRPr lang="zh-CN" altLang="en-US" sz="1800" dirty="0"/>
          </a:p>
          <a:p>
            <a:pPr>
              <a:lnSpc>
                <a:spcPct val="150000"/>
              </a:lnSpc>
            </a:pPr>
            <a:r>
              <a:rPr lang="en-US" altLang="zh-CN" sz="1800" dirty="0"/>
              <a:t>3D</a:t>
            </a:r>
            <a:r>
              <a:rPr lang="zh-CN" altLang="en-US" sz="1800" dirty="0"/>
              <a:t>建模工具（用于保护箱设计）</a:t>
            </a:r>
            <a:endParaRPr lang="zh-CN" altLang="en-US" sz="1800" dirty="0"/>
          </a:p>
          <a:p>
            <a:pPr marL="0" indent="0">
              <a:buNone/>
            </a:pPr>
            <a:endParaRPr lang="en-US" altLang="zh-CN" sz="1800" b="1" dirty="0"/>
          </a:p>
          <a:p>
            <a:pPr marL="0" indent="0">
              <a:buNone/>
            </a:pPr>
            <a:endParaRPr lang="en-US" altLang="zh-CN" sz="20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1043608" y="980728"/>
            <a:ext cx="8388424" cy="4525962"/>
          </a:xfrm>
        </p:spPr>
        <p:txBody>
          <a:bodyPr/>
          <a:lstStyle/>
          <a:p>
            <a:pPr marL="0" indent="0">
              <a:buNone/>
            </a:pPr>
            <a:r>
              <a:rPr lang="en-US" altLang="zh-CN" sz="2000" b="1" dirty="0"/>
              <a:t>(</a:t>
            </a:r>
            <a:r>
              <a:rPr lang="zh-CN" altLang="en-US" sz="2000" b="1" dirty="0"/>
              <a:t>二）教学媒体</a:t>
            </a:r>
            <a:endParaRPr lang="en-US" altLang="zh-CN" sz="2000" b="1" dirty="0"/>
          </a:p>
          <a:p>
            <a:pPr marL="0" indent="0">
              <a:buNone/>
            </a:pPr>
            <a:r>
              <a:rPr lang="en-US" altLang="zh-CN" sz="2000" b="1" dirty="0"/>
              <a:t>2.</a:t>
            </a:r>
            <a:r>
              <a:rPr lang="zh-CN" altLang="en-US" sz="2000" b="1" dirty="0"/>
              <a:t>智能技术</a:t>
            </a:r>
            <a:endParaRPr lang="zh-CN" altLang="en-US" sz="2000" b="1" dirty="0"/>
          </a:p>
          <a:p>
            <a:pPr>
              <a:lnSpc>
                <a:spcPct val="150000"/>
              </a:lnSpc>
            </a:pPr>
            <a:r>
              <a:rPr lang="zh-CN" altLang="en-US" sz="1800" dirty="0"/>
              <a:t>智能体助手（</a:t>
            </a:r>
            <a:r>
              <a:rPr lang="en-US" altLang="zh-CN" sz="1800" dirty="0"/>
              <a:t>AI</a:t>
            </a:r>
            <a:r>
              <a:rPr lang="zh-CN" altLang="en-US" sz="1800" dirty="0"/>
              <a:t>）</a:t>
            </a:r>
            <a:endParaRPr lang="zh-CN" altLang="en-US" sz="1800" dirty="0"/>
          </a:p>
          <a:p>
            <a:pPr>
              <a:lnSpc>
                <a:spcPct val="150000"/>
              </a:lnSpc>
            </a:pPr>
            <a:r>
              <a:rPr lang="zh-CN" altLang="en-US" sz="1800" dirty="0"/>
              <a:t>色差仪（用于量化修复效果）</a:t>
            </a:r>
            <a:endParaRPr lang="zh-CN" altLang="en-US" sz="1800" dirty="0"/>
          </a:p>
          <a:p>
            <a:pPr>
              <a:lnSpc>
                <a:spcPct val="150000"/>
              </a:lnSpc>
            </a:pPr>
            <a:r>
              <a:rPr lang="zh-CN" altLang="en-US" sz="1800" dirty="0"/>
              <a:t>表面粗糙度测试仪（检测金属表面变化）</a:t>
            </a:r>
            <a:endParaRPr lang="zh-CN" altLang="en-US" sz="1800" dirty="0"/>
          </a:p>
          <a:p>
            <a:pPr>
              <a:lnSpc>
                <a:spcPct val="150000"/>
              </a:lnSpc>
            </a:pPr>
            <a:r>
              <a:rPr lang="zh-CN" altLang="en-US" sz="1800" dirty="0"/>
              <a:t>烟雾发生器（测试保护箱密封性）</a:t>
            </a:r>
            <a:endParaRPr lang="zh-CN" altLang="en-US" sz="1800" dirty="0"/>
          </a:p>
          <a:p>
            <a:pPr>
              <a:lnSpc>
                <a:spcPct val="150000"/>
              </a:lnSpc>
            </a:pPr>
            <a:r>
              <a:rPr lang="zh-CN" altLang="en-US" sz="1800" dirty="0"/>
              <a:t>超声波清洗机（现代修复设备）</a:t>
            </a:r>
            <a:endParaRPr lang="zh-CN" altLang="en-US" sz="1800" dirty="0"/>
          </a:p>
          <a:p>
            <a:pPr marL="0" indent="0">
              <a:buNone/>
            </a:pPr>
            <a:endParaRPr lang="en-US" altLang="zh-CN" sz="20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1043608" y="764704"/>
            <a:ext cx="8388424" cy="4525962"/>
          </a:xfrm>
        </p:spPr>
        <p:txBody>
          <a:bodyPr/>
          <a:lstStyle/>
          <a:p>
            <a:pPr marL="0" indent="0">
              <a:buNone/>
            </a:pPr>
            <a:r>
              <a:rPr lang="en-US" altLang="zh-CN" sz="2000" b="1" dirty="0"/>
              <a:t>(</a:t>
            </a:r>
            <a:r>
              <a:rPr lang="zh-CN" altLang="en-US" sz="2000" b="1" dirty="0"/>
              <a:t>二）教学媒体</a:t>
            </a:r>
            <a:endParaRPr lang="en-US" altLang="zh-CN" sz="2000" b="1" dirty="0"/>
          </a:p>
          <a:p>
            <a:pPr marL="0" indent="0">
              <a:buNone/>
            </a:pPr>
            <a:r>
              <a:rPr lang="en-US" altLang="zh-CN" sz="2000" b="1" dirty="0"/>
              <a:t>3.</a:t>
            </a:r>
            <a:r>
              <a:rPr lang="zh-CN" altLang="en-US" sz="2000" b="1" dirty="0"/>
              <a:t>其他设备</a:t>
            </a:r>
            <a:endParaRPr lang="zh-CN" altLang="en-US" sz="2000" b="1" dirty="0"/>
          </a:p>
          <a:p>
            <a:pPr>
              <a:lnSpc>
                <a:spcPct val="150000"/>
              </a:lnSpc>
            </a:pPr>
            <a:r>
              <a:rPr lang="en-US" altLang="zh-CN" sz="1800" dirty="0"/>
              <a:t>Arduino</a:t>
            </a:r>
            <a:r>
              <a:rPr lang="zh-CN" altLang="en-US" sz="1800" dirty="0"/>
              <a:t>开发板（用于传感器连接与编程）</a:t>
            </a:r>
            <a:endParaRPr lang="zh-CN" altLang="en-US" sz="1800" dirty="0"/>
          </a:p>
          <a:p>
            <a:pPr>
              <a:lnSpc>
                <a:spcPct val="150000"/>
              </a:lnSpc>
            </a:pPr>
            <a:r>
              <a:rPr lang="zh-CN" altLang="en-US" sz="1800" dirty="0"/>
              <a:t>温湿度传感器（</a:t>
            </a:r>
            <a:r>
              <a:rPr lang="en-US" altLang="zh-CN" sz="1800" dirty="0"/>
              <a:t>DHT11</a:t>
            </a:r>
            <a:r>
              <a:rPr lang="zh-CN" altLang="en-US" sz="1800" dirty="0"/>
              <a:t>）</a:t>
            </a:r>
            <a:endParaRPr lang="zh-CN" altLang="en-US" sz="1800" dirty="0"/>
          </a:p>
          <a:p>
            <a:pPr>
              <a:lnSpc>
                <a:spcPct val="150000"/>
              </a:lnSpc>
            </a:pPr>
            <a:r>
              <a:rPr lang="zh-CN" altLang="en-US" sz="1800" dirty="0"/>
              <a:t>震动传感器（</a:t>
            </a:r>
            <a:r>
              <a:rPr lang="en-US" altLang="zh-CN" sz="1800" dirty="0"/>
              <a:t>SW-420</a:t>
            </a:r>
            <a:r>
              <a:rPr lang="zh-CN" altLang="en-US" sz="1800" dirty="0"/>
              <a:t>）</a:t>
            </a:r>
            <a:endParaRPr lang="zh-CN" altLang="en-US" sz="1800" dirty="0"/>
          </a:p>
          <a:p>
            <a:pPr>
              <a:lnSpc>
                <a:spcPct val="150000"/>
              </a:lnSpc>
            </a:pPr>
            <a:r>
              <a:rPr lang="zh-CN" altLang="en-US" sz="1800" dirty="0"/>
              <a:t>蜂鸣器模块（报警功能）</a:t>
            </a:r>
            <a:endParaRPr lang="zh-CN" altLang="en-US" sz="1800" dirty="0"/>
          </a:p>
          <a:p>
            <a:pPr>
              <a:lnSpc>
                <a:spcPct val="150000"/>
              </a:lnSpc>
            </a:pPr>
            <a:r>
              <a:rPr lang="en-US" altLang="zh-CN" sz="1800" dirty="0"/>
              <a:t>RGB LED</a:t>
            </a:r>
            <a:r>
              <a:rPr lang="zh-CN" altLang="en-US" sz="1800" dirty="0"/>
              <a:t>模块（视觉报警）</a:t>
            </a:r>
            <a:endParaRPr lang="zh-CN" altLang="en-US" sz="1800" dirty="0"/>
          </a:p>
          <a:p>
            <a:pPr>
              <a:lnSpc>
                <a:spcPct val="150000"/>
              </a:lnSpc>
            </a:pPr>
            <a:r>
              <a:rPr lang="zh-CN" altLang="en-US" sz="1800" dirty="0"/>
              <a:t>色差仪和粗糙度测试仪（量化分析修复效果）</a:t>
            </a:r>
            <a:endParaRPr lang="en-US" altLang="zh-CN" sz="1800" dirty="0"/>
          </a:p>
          <a:p>
            <a:pPr>
              <a:lnSpc>
                <a:spcPct val="150000"/>
              </a:lnSpc>
            </a:pPr>
            <a:r>
              <a:rPr lang="en-US" altLang="zh-CN" sz="1800" dirty="0"/>
              <a:t>pH</a:t>
            </a:r>
            <a:r>
              <a:rPr lang="zh-CN" altLang="zh-CN" sz="1800" dirty="0"/>
              <a:t>计（检测溶液酸碱度）</a:t>
            </a:r>
            <a:endParaRPr lang="zh-CN" altLang="zh-CN" sz="1800" dirty="0"/>
          </a:p>
          <a:p>
            <a:pPr>
              <a:lnSpc>
                <a:spcPct val="150000"/>
              </a:lnSpc>
            </a:pPr>
            <a:endParaRPr lang="en-US" altLang="zh-CN" sz="2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1043608" y="764704"/>
            <a:ext cx="8388424" cy="4525962"/>
          </a:xfrm>
        </p:spPr>
        <p:txBody>
          <a:bodyPr/>
          <a:lstStyle/>
          <a:p>
            <a:pPr marL="0" indent="0">
              <a:buNone/>
            </a:pPr>
            <a:r>
              <a:rPr lang="en-US" altLang="zh-CN" sz="2000" b="1" dirty="0"/>
              <a:t>(</a:t>
            </a:r>
            <a:r>
              <a:rPr lang="zh-CN" altLang="en-US" sz="2000" b="1" dirty="0"/>
              <a:t>三）教学材料</a:t>
            </a:r>
            <a:endParaRPr lang="en-US" altLang="zh-CN" sz="2000" b="1" dirty="0"/>
          </a:p>
          <a:p>
            <a:pPr marL="0" indent="0">
              <a:buNone/>
            </a:pPr>
            <a:endParaRPr lang="zh-CN" altLang="en-US" sz="2000" b="1" dirty="0"/>
          </a:p>
          <a:p>
            <a:pPr>
              <a:lnSpc>
                <a:spcPct val="150000"/>
              </a:lnSpc>
            </a:pPr>
            <a:r>
              <a:rPr lang="en-US" altLang="zh-CN" sz="1800" dirty="0"/>
              <a:t>《</a:t>
            </a:r>
            <a:r>
              <a:rPr lang="zh-CN" altLang="en-US" sz="1800" dirty="0"/>
              <a:t>古币救援队手册</a:t>
            </a:r>
            <a:r>
              <a:rPr lang="en-US" altLang="zh-CN" sz="1800" dirty="0"/>
              <a:t>》</a:t>
            </a:r>
            <a:endParaRPr lang="en-US" altLang="zh-CN" sz="1800" dirty="0"/>
          </a:p>
          <a:p>
            <a:pPr>
              <a:lnSpc>
                <a:spcPct val="150000"/>
              </a:lnSpc>
            </a:pPr>
            <a:r>
              <a:rPr lang="zh-CN" altLang="en-US" sz="1800" dirty="0"/>
              <a:t>锈蚀古钱币样本（如唐代开元通宝、宋代铁钱等）</a:t>
            </a:r>
            <a:endParaRPr lang="zh-CN" altLang="en-US" sz="1800" dirty="0"/>
          </a:p>
          <a:p>
            <a:pPr>
              <a:lnSpc>
                <a:spcPct val="150000"/>
              </a:lnSpc>
            </a:pPr>
            <a:r>
              <a:rPr lang="zh-CN" altLang="en-US" sz="1800" dirty="0"/>
              <a:t>预锈蚀金属片（铜、铁、银、铅等）</a:t>
            </a:r>
            <a:endParaRPr lang="zh-CN" altLang="en-US" sz="1800" dirty="0"/>
          </a:p>
          <a:p>
            <a:pPr>
              <a:lnSpc>
                <a:spcPct val="150000"/>
              </a:lnSpc>
            </a:pPr>
            <a:r>
              <a:rPr lang="zh-CN" altLang="en-US" sz="1800" dirty="0"/>
              <a:t>还原剂套装（柠檬酸、维生素</a:t>
            </a:r>
            <a:r>
              <a:rPr lang="en-US" altLang="zh-CN" sz="1800" dirty="0"/>
              <a:t>C</a:t>
            </a:r>
            <a:r>
              <a:rPr lang="zh-CN" altLang="en-US" sz="1800" dirty="0"/>
              <a:t>、小苏打、醋酸等）</a:t>
            </a:r>
            <a:endParaRPr lang="zh-CN" altLang="en-US" sz="1800" dirty="0"/>
          </a:p>
          <a:p>
            <a:pPr>
              <a:lnSpc>
                <a:spcPct val="150000"/>
              </a:lnSpc>
            </a:pPr>
            <a:r>
              <a:rPr lang="en-US" altLang="zh-CN" sz="1800" dirty="0"/>
              <a:t>pH</a:t>
            </a:r>
            <a:r>
              <a:rPr lang="zh-CN" altLang="en-US" sz="1800" dirty="0"/>
              <a:t>试纸（检测溶液酸碱度）</a:t>
            </a:r>
            <a:endParaRPr lang="en-US" altLang="zh-CN" sz="1800" dirty="0"/>
          </a:p>
          <a:p>
            <a:pPr>
              <a:lnSpc>
                <a:spcPct val="150000"/>
              </a:lnSpc>
            </a:pPr>
            <a:r>
              <a:rPr lang="zh-CN" altLang="en-US" sz="1800" dirty="0"/>
              <a:t>亚克力板等</a:t>
            </a:r>
            <a:endParaRPr lang="zh-CN" alt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0" y="404813"/>
            <a:ext cx="8316913" cy="792162"/>
          </a:xfrm>
          <a:prstGeom prst="rect">
            <a:avLst/>
          </a:prstGeom>
          <a:solidFill>
            <a:srgbClr val="836036">
              <a:alpha val="9411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9459"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8"/>
          <p:cNvSpPr>
            <a:spLocks noGrp="1" noChangeArrowheads="1"/>
          </p:cNvSpPr>
          <p:nvPr>
            <p:ph type="body" idx="1"/>
          </p:nvPr>
        </p:nvSpPr>
        <p:spPr>
          <a:xfrm>
            <a:off x="663576" y="1452826"/>
            <a:ext cx="8229599" cy="562936"/>
          </a:xfrm>
        </p:spPr>
        <p:txBody>
          <a:bodyPr/>
          <a:lstStyle/>
          <a:p>
            <a:pPr marL="0" indent="0" algn="just">
              <a:buNone/>
            </a:pPr>
            <a:r>
              <a:rPr lang="en-US" altLang="zh-CN" sz="2000" b="1" dirty="0"/>
              <a:t>(</a:t>
            </a:r>
            <a:r>
              <a:rPr lang="zh-CN" altLang="en-US" sz="2000" b="1" dirty="0"/>
              <a:t>一）教学实施环境</a:t>
            </a:r>
            <a:endParaRPr lang="en-US" altLang="zh-CN" sz="2000" b="1" dirty="0"/>
          </a:p>
          <a:p>
            <a:pPr marL="0" indent="0" algn="just">
              <a:buNone/>
            </a:pPr>
            <a:r>
              <a:rPr lang="zh-CN" altLang="en-US" sz="2000" dirty="0">
                <a:latin typeface="楷体_GB2312" pitchFamily="49" charset="-122"/>
              </a:rPr>
              <a:t>       </a:t>
            </a:r>
            <a:endParaRPr lang="en-US" altLang="zh-CN" sz="2000" dirty="0">
              <a:latin typeface="楷体_GB2312" pitchFamily="49" charset="-122"/>
            </a:endParaRPr>
          </a:p>
        </p:txBody>
      </p:sp>
      <p:sp>
        <p:nvSpPr>
          <p:cNvPr id="14346" name="Rectangle 10"/>
          <p:cNvSpPr>
            <a:spLocks noGrp="1" noChangeArrowheads="1"/>
          </p:cNvSpPr>
          <p:nvPr>
            <p:ph type="title"/>
          </p:nvPr>
        </p:nvSpPr>
        <p:spPr>
          <a:xfrm>
            <a:off x="1979712" y="229394"/>
            <a:ext cx="8229600" cy="1143000"/>
          </a:xfrm>
        </p:spPr>
        <p:txBody>
          <a:bodyPr/>
          <a:lstStyle/>
          <a:p>
            <a:pPr algn="l" eaLnBrk="1" hangingPunct="1"/>
            <a:r>
              <a:rPr lang="en-US" altLang="zh-CN" sz="3600" b="1" dirty="0">
                <a:solidFill>
                  <a:schemeClr val="bg1"/>
                </a:solidFill>
                <a:ea typeface="黑体" panose="02010609060101010101" pitchFamily="49" charset="-122"/>
              </a:rPr>
              <a:t>U—</a:t>
            </a:r>
            <a:r>
              <a:rPr lang="zh-CN" altLang="en-US" sz="3600" b="1" dirty="0">
                <a:solidFill>
                  <a:schemeClr val="bg1"/>
                </a:solidFill>
                <a:ea typeface="黑体" panose="02010609060101010101" pitchFamily="49" charset="-122"/>
              </a:rPr>
              <a:t>运用媒体材料</a:t>
            </a:r>
            <a:endParaRPr lang="zh-CN" altLang="en-US" sz="3600" b="1" dirty="0">
              <a:solidFill>
                <a:schemeClr val="bg1"/>
              </a:solidFill>
              <a:ea typeface="黑体" panose="02010609060101010101" pitchFamily="49" charset="-122"/>
            </a:endParaRPr>
          </a:p>
        </p:txBody>
      </p:sp>
      <p:graphicFrame>
        <p:nvGraphicFramePr>
          <p:cNvPr id="2" name="表格 1"/>
          <p:cNvGraphicFramePr>
            <a:graphicFrameLocks noGrp="1"/>
          </p:cNvGraphicFramePr>
          <p:nvPr/>
        </p:nvGraphicFramePr>
        <p:xfrm>
          <a:off x="177954" y="1989138"/>
          <a:ext cx="8788092" cy="4487175"/>
        </p:xfrm>
        <a:graphic>
          <a:graphicData uri="http://schemas.openxmlformats.org/drawingml/2006/table">
            <a:tbl>
              <a:tblPr firstRow="1" bandRow="1">
                <a:tableStyleId>{5C22544A-7EE6-4342-B048-85BDC9FD1C3A}</a:tableStyleId>
              </a:tblPr>
              <a:tblGrid>
                <a:gridCol w="2929364"/>
                <a:gridCol w="2929364"/>
                <a:gridCol w="2929364"/>
              </a:tblGrid>
              <a:tr h="732081">
                <a:tc>
                  <a:txBody>
                    <a:bodyPr/>
                    <a:lstStyle/>
                    <a:p>
                      <a:pPr algn="ctr"/>
                      <a:r>
                        <a:rPr lang="zh-CN" altLang="en-US" sz="1200" b="1" dirty="0">
                          <a:effectLst/>
                        </a:rPr>
                        <a:t>教学环节</a:t>
                      </a:r>
                      <a:endParaRPr lang="zh-CN" altLang="en-US" sz="1200" b="1" dirty="0">
                        <a:effectLst/>
                      </a:endParaRPr>
                    </a:p>
                  </a:txBody>
                  <a:tcPr marR="47625" marT="47625" marB="47625" anchor="ctr">
                    <a:solidFill>
                      <a:srgbClr val="B9B379"/>
                    </a:solidFill>
                  </a:tcPr>
                </a:tc>
                <a:tc>
                  <a:txBody>
                    <a:bodyPr/>
                    <a:lstStyle/>
                    <a:p>
                      <a:pPr algn="ctr"/>
                      <a:r>
                        <a:rPr lang="zh-CN" altLang="en-US" sz="1200" b="1" dirty="0">
                          <a:effectLst/>
                        </a:rPr>
                        <a:t>环境需求</a:t>
                      </a:r>
                      <a:endParaRPr lang="zh-CN" altLang="en-US" sz="1200" b="1" dirty="0">
                        <a:effectLst/>
                      </a:endParaRPr>
                    </a:p>
                  </a:txBody>
                  <a:tcPr marL="47625" marR="47625" marT="47625" marB="47625" anchor="ctr">
                    <a:solidFill>
                      <a:srgbClr val="B9B379"/>
                    </a:solidFill>
                  </a:tcPr>
                </a:tc>
                <a:tc>
                  <a:txBody>
                    <a:bodyPr/>
                    <a:lstStyle/>
                    <a:p>
                      <a:pPr algn="ctr"/>
                      <a:r>
                        <a:rPr lang="zh-CN" altLang="en-US" sz="1200" b="1" dirty="0">
                          <a:effectLst/>
                        </a:rPr>
                        <a:t>软硬件</a:t>
                      </a:r>
                      <a:r>
                        <a:rPr lang="en-US" altLang="zh-CN" sz="1200" b="1" dirty="0">
                          <a:effectLst/>
                        </a:rPr>
                        <a:t>/</a:t>
                      </a:r>
                      <a:r>
                        <a:rPr lang="zh-CN" altLang="en-US" sz="1200" b="1" dirty="0">
                          <a:effectLst/>
                        </a:rPr>
                        <a:t>资源</a:t>
                      </a:r>
                      <a:endParaRPr lang="zh-CN" altLang="en-US" sz="1200" b="1" dirty="0">
                        <a:effectLst/>
                      </a:endParaRPr>
                    </a:p>
                  </a:txBody>
                  <a:tcPr marL="47625" marR="47625" marT="47625" marB="47625" anchor="ctr">
                    <a:solidFill>
                      <a:srgbClr val="B9B379"/>
                    </a:solidFill>
                  </a:tcPr>
                </a:tc>
              </a:tr>
              <a:tr h="732081">
                <a:tc>
                  <a:txBody>
                    <a:bodyPr/>
                    <a:lstStyle/>
                    <a:p>
                      <a:r>
                        <a:rPr lang="zh-CN" altLang="en-US" sz="1200" b="1" dirty="0">
                          <a:effectLst/>
                        </a:rPr>
                        <a:t>情境导入与理论讲解</a:t>
                      </a:r>
                      <a:endParaRPr lang="zh-CN" altLang="en-US" sz="1200" dirty="0">
                        <a:effectLst/>
                      </a:endParaRPr>
                    </a:p>
                  </a:txBody>
                  <a:tcPr marR="47625" marT="47625" marB="47625" anchor="ctr">
                    <a:solidFill>
                      <a:srgbClr val="DEDBC0"/>
                    </a:solidFill>
                  </a:tcPr>
                </a:tc>
                <a:tc>
                  <a:txBody>
                    <a:bodyPr/>
                    <a:lstStyle/>
                    <a:p>
                      <a:r>
                        <a:rPr lang="zh-CN" altLang="en-US" sz="1200">
                          <a:effectLst/>
                        </a:rPr>
                        <a:t>多媒体教室（配备投影</a:t>
                      </a:r>
                      <a:r>
                        <a:rPr lang="en-US" altLang="zh-CN" sz="1200">
                          <a:effectLst/>
                        </a:rPr>
                        <a:t>/</a:t>
                      </a:r>
                      <a:r>
                        <a:rPr lang="zh-CN" altLang="en-US" sz="1200">
                          <a:effectLst/>
                        </a:rPr>
                        <a:t>电子白板）</a:t>
                      </a:r>
                      <a:endParaRPr lang="zh-CN" altLang="en-US" sz="1200">
                        <a:effectLst/>
                      </a:endParaRPr>
                    </a:p>
                  </a:txBody>
                  <a:tcPr marL="47625" marR="47625" marT="47625" marB="47625" anchor="ctr">
                    <a:solidFill>
                      <a:srgbClr val="DEDBC0"/>
                    </a:solidFill>
                  </a:tcPr>
                </a:tc>
                <a:tc>
                  <a:txBody>
                    <a:bodyPr/>
                    <a:lstStyle/>
                    <a:p>
                      <a:r>
                        <a:rPr lang="en-US" altLang="zh-CN" sz="1200" dirty="0">
                          <a:effectLst/>
                        </a:rPr>
                        <a:t>- </a:t>
                      </a:r>
                      <a:r>
                        <a:rPr lang="zh-CN" altLang="en-US" sz="1200" dirty="0">
                          <a:effectLst/>
                        </a:rPr>
                        <a:t>锈蚀古钱币实物</a:t>
                      </a:r>
                      <a:r>
                        <a:rPr lang="en-US" altLang="zh-CN" sz="1200" dirty="0">
                          <a:effectLst/>
                        </a:rPr>
                        <a:t>/</a:t>
                      </a:r>
                      <a:r>
                        <a:rPr lang="zh-CN" altLang="en-US" sz="1200" dirty="0">
                          <a:effectLst/>
                        </a:rPr>
                        <a:t>高清图片</a:t>
                      </a:r>
                      <a:br>
                        <a:rPr lang="zh-CN" altLang="en-US" sz="1200" dirty="0">
                          <a:effectLst/>
                        </a:rPr>
                      </a:br>
                      <a:r>
                        <a:rPr lang="en-US" altLang="zh-CN" sz="1200" dirty="0">
                          <a:effectLst/>
                        </a:rPr>
                        <a:t>- </a:t>
                      </a:r>
                      <a:r>
                        <a:rPr lang="zh-CN" altLang="en-US" sz="1200" dirty="0">
                          <a:effectLst/>
                        </a:rPr>
                        <a:t>短视频、</a:t>
                      </a:r>
                      <a:r>
                        <a:rPr lang="en-US" altLang="zh-CN" sz="1200" dirty="0">
                          <a:effectLst/>
                        </a:rPr>
                        <a:t>PPT</a:t>
                      </a:r>
                      <a:r>
                        <a:rPr lang="zh-CN" altLang="en-US" sz="1200" dirty="0">
                          <a:effectLst/>
                        </a:rPr>
                        <a:t>、音效（警报声）</a:t>
                      </a:r>
                      <a:br>
                        <a:rPr lang="zh-CN" altLang="en-US" sz="1200" dirty="0">
                          <a:effectLst/>
                        </a:rPr>
                      </a:br>
                      <a:r>
                        <a:rPr lang="en-US" altLang="zh-CN" sz="1200" dirty="0">
                          <a:effectLst/>
                        </a:rPr>
                        <a:t>- </a:t>
                      </a:r>
                      <a:r>
                        <a:rPr lang="zh-CN" altLang="en-US" sz="1200" dirty="0">
                          <a:effectLst/>
                        </a:rPr>
                        <a:t>智能体助手</a:t>
                      </a:r>
                      <a:endParaRPr lang="zh-CN" altLang="en-US" sz="1200" dirty="0">
                        <a:effectLst/>
                      </a:endParaRPr>
                    </a:p>
                  </a:txBody>
                  <a:tcPr marL="47625" marR="47625" marT="47625" marB="47625" anchor="ctr">
                    <a:solidFill>
                      <a:srgbClr val="DEDBC0"/>
                    </a:solidFill>
                  </a:tcPr>
                </a:tc>
              </a:tr>
              <a:tr h="732081">
                <a:tc>
                  <a:txBody>
                    <a:bodyPr/>
                    <a:lstStyle/>
                    <a:p>
                      <a:r>
                        <a:rPr lang="zh-CN" altLang="en-US" sz="1200" b="1" dirty="0">
                          <a:effectLst/>
                        </a:rPr>
                        <a:t>实验探究（化学修复）</a:t>
                      </a:r>
                      <a:endParaRPr lang="zh-CN" altLang="en-US" sz="1200" dirty="0">
                        <a:effectLst/>
                      </a:endParaRPr>
                    </a:p>
                  </a:txBody>
                  <a:tcPr marR="47625" marT="47625" marB="47625" anchor="ctr"/>
                </a:tc>
                <a:tc>
                  <a:txBody>
                    <a:bodyPr/>
                    <a:lstStyle/>
                    <a:p>
                      <a:r>
                        <a:rPr lang="zh-CN" altLang="en-US" sz="1200" dirty="0">
                          <a:effectLst/>
                        </a:rPr>
                        <a:t>分组式实验室（通风橱、防爆实验台）</a:t>
                      </a:r>
                      <a:endParaRPr lang="zh-CN" altLang="en-US" sz="1200" dirty="0">
                        <a:effectLst/>
                      </a:endParaRPr>
                    </a:p>
                  </a:txBody>
                  <a:tcPr marL="47625" marR="47625" marT="47625" marB="47625" anchor="ctr"/>
                </a:tc>
                <a:tc>
                  <a:txBody>
                    <a:bodyPr/>
                    <a:lstStyle/>
                    <a:p>
                      <a:r>
                        <a:rPr lang="en-US" altLang="zh-CN" sz="1200" dirty="0">
                          <a:effectLst/>
                        </a:rPr>
                        <a:t>- </a:t>
                      </a:r>
                      <a:r>
                        <a:rPr lang="zh-CN" altLang="en-US" sz="1200" dirty="0">
                          <a:effectLst/>
                        </a:rPr>
                        <a:t>还原剂套装（柠檬酸、维生素</a:t>
                      </a:r>
                      <a:r>
                        <a:rPr lang="en-US" altLang="zh-CN" sz="1200" dirty="0">
                          <a:effectLst/>
                        </a:rPr>
                        <a:t>C</a:t>
                      </a:r>
                      <a:r>
                        <a:rPr lang="zh-CN" altLang="en-US" sz="1200" dirty="0">
                          <a:effectLst/>
                        </a:rPr>
                        <a:t>等）</a:t>
                      </a:r>
                      <a:br>
                        <a:rPr lang="zh-CN" altLang="en-US" sz="1200" dirty="0">
                          <a:effectLst/>
                        </a:rPr>
                      </a:br>
                      <a:r>
                        <a:rPr lang="en-US" altLang="zh-CN" sz="1200" dirty="0">
                          <a:effectLst/>
                        </a:rPr>
                        <a:t>- </a:t>
                      </a:r>
                      <a:r>
                        <a:rPr lang="zh-CN" altLang="en-US" sz="1200" dirty="0">
                          <a:effectLst/>
                        </a:rPr>
                        <a:t>安全防护设备（护目镜、耐酸手套）</a:t>
                      </a:r>
                      <a:br>
                        <a:rPr lang="zh-CN" altLang="en-US" sz="1200" dirty="0">
                          <a:effectLst/>
                        </a:rPr>
                      </a:br>
                      <a:r>
                        <a:rPr lang="en-US" altLang="zh-CN" sz="1200" dirty="0">
                          <a:effectLst/>
                        </a:rPr>
                        <a:t>- pH</a:t>
                      </a:r>
                      <a:r>
                        <a:rPr lang="zh-CN" altLang="en-US" sz="1200" dirty="0">
                          <a:effectLst/>
                        </a:rPr>
                        <a:t>试纸、放大镜</a:t>
                      </a:r>
                      <a:endParaRPr lang="zh-CN" altLang="en-US" sz="1200" dirty="0">
                        <a:effectLst/>
                      </a:endParaRPr>
                    </a:p>
                  </a:txBody>
                  <a:tcPr marL="47625" marR="47625" marT="47625" marB="47625" anchor="ctr"/>
                </a:tc>
              </a:tr>
              <a:tr h="732081">
                <a:tc>
                  <a:txBody>
                    <a:bodyPr/>
                    <a:lstStyle/>
                    <a:p>
                      <a:r>
                        <a:rPr lang="zh-CN" altLang="en-US" sz="1200" b="1" dirty="0">
                          <a:effectLst/>
                        </a:rPr>
                        <a:t>传感器与编程（</a:t>
                      </a:r>
                      <a:r>
                        <a:rPr lang="en-US" altLang="zh-CN" sz="1200" b="1" dirty="0">
                          <a:effectLst/>
                        </a:rPr>
                        <a:t>Arduino</a:t>
                      </a:r>
                      <a:r>
                        <a:rPr lang="zh-CN" altLang="en-US" sz="1200" b="1" dirty="0">
                          <a:effectLst/>
                        </a:rPr>
                        <a:t>）</a:t>
                      </a:r>
                      <a:endParaRPr lang="zh-CN" altLang="en-US" sz="1200" dirty="0">
                        <a:effectLst/>
                      </a:endParaRPr>
                    </a:p>
                  </a:txBody>
                  <a:tcPr marR="47625" marT="47625" marB="47625" anchor="ctr">
                    <a:solidFill>
                      <a:srgbClr val="DEDBC0"/>
                    </a:solidFill>
                  </a:tcPr>
                </a:tc>
                <a:tc>
                  <a:txBody>
                    <a:bodyPr/>
                    <a:lstStyle/>
                    <a:p>
                      <a:r>
                        <a:rPr lang="zh-CN" altLang="en-US" sz="1200" dirty="0">
                          <a:effectLst/>
                        </a:rPr>
                        <a:t>多媒体教室</a:t>
                      </a:r>
                      <a:r>
                        <a:rPr lang="en-US" altLang="zh-CN" sz="1200" dirty="0">
                          <a:effectLst/>
                        </a:rPr>
                        <a:t>+</a:t>
                      </a:r>
                      <a:r>
                        <a:rPr lang="zh-CN" altLang="en-US" sz="1200" dirty="0">
                          <a:effectLst/>
                        </a:rPr>
                        <a:t>电脑（配备</a:t>
                      </a:r>
                      <a:r>
                        <a:rPr lang="en-US" altLang="zh-CN" sz="1200" dirty="0">
                          <a:effectLst/>
                        </a:rPr>
                        <a:t>Arduino</a:t>
                      </a:r>
                      <a:r>
                        <a:rPr lang="zh-CN" altLang="en-US" sz="1200" dirty="0">
                          <a:effectLst/>
                        </a:rPr>
                        <a:t>开发环境）</a:t>
                      </a:r>
                      <a:endParaRPr lang="zh-CN" altLang="en-US" sz="1200" dirty="0">
                        <a:effectLst/>
                      </a:endParaRPr>
                    </a:p>
                  </a:txBody>
                  <a:tcPr marL="47625" marR="47625" marT="47625" marB="47625" anchor="ctr">
                    <a:solidFill>
                      <a:srgbClr val="DEDBC0"/>
                    </a:solidFill>
                  </a:tcPr>
                </a:tc>
                <a:tc>
                  <a:txBody>
                    <a:bodyPr/>
                    <a:lstStyle/>
                    <a:p>
                      <a:r>
                        <a:rPr lang="en-US" sz="1200" dirty="0">
                          <a:effectLst/>
                        </a:rPr>
                        <a:t>- Arduino UNO</a:t>
                      </a:r>
                      <a:r>
                        <a:rPr lang="zh-CN" altLang="en-US" sz="1200" dirty="0">
                          <a:effectLst/>
                        </a:rPr>
                        <a:t>主板、</a:t>
                      </a:r>
                      <a:r>
                        <a:rPr lang="en-US" sz="1200" dirty="0">
                          <a:effectLst/>
                        </a:rPr>
                        <a:t>DHT11/SW-420</a:t>
                      </a:r>
                      <a:r>
                        <a:rPr lang="zh-CN" altLang="en-US" sz="1200" dirty="0">
                          <a:effectLst/>
                        </a:rPr>
                        <a:t>传感器</a:t>
                      </a:r>
                      <a:br>
                        <a:rPr lang="zh-CN" altLang="en-US" sz="1200" dirty="0">
                          <a:effectLst/>
                        </a:rPr>
                      </a:br>
                      <a:r>
                        <a:rPr lang="en-US" altLang="zh-CN" sz="1200" dirty="0">
                          <a:effectLst/>
                        </a:rPr>
                        <a:t>- </a:t>
                      </a:r>
                      <a:r>
                        <a:rPr lang="zh-CN" altLang="en-US" sz="1200" dirty="0">
                          <a:effectLst/>
                        </a:rPr>
                        <a:t>预装</a:t>
                      </a:r>
                      <a:r>
                        <a:rPr lang="en-US" sz="1200" dirty="0">
                          <a:effectLst/>
                        </a:rPr>
                        <a:t>Arduino IDE</a:t>
                      </a:r>
                      <a:r>
                        <a:rPr lang="zh-CN" altLang="en-US" sz="1200" dirty="0">
                          <a:effectLst/>
                        </a:rPr>
                        <a:t>及库文件</a:t>
                      </a:r>
                      <a:br>
                        <a:rPr lang="zh-CN" altLang="en-US" sz="1200" dirty="0">
                          <a:effectLst/>
                        </a:rPr>
                      </a:br>
                      <a:r>
                        <a:rPr lang="en-US" altLang="zh-CN" sz="1200" dirty="0">
                          <a:effectLst/>
                        </a:rPr>
                        <a:t>- </a:t>
                      </a:r>
                      <a:r>
                        <a:rPr lang="zh-CN" altLang="en-US" sz="1200" dirty="0">
                          <a:effectLst/>
                        </a:rPr>
                        <a:t>杜邦线、蜂鸣器模块</a:t>
                      </a:r>
                      <a:endParaRPr lang="zh-CN" altLang="en-US" sz="1200" dirty="0">
                        <a:effectLst/>
                      </a:endParaRPr>
                    </a:p>
                  </a:txBody>
                  <a:tcPr marL="47625" marR="47625" marT="47625" marB="47625" anchor="ctr">
                    <a:solidFill>
                      <a:srgbClr val="DEDBC0"/>
                    </a:solidFill>
                  </a:tcPr>
                </a:tc>
              </a:tr>
              <a:tr h="732081">
                <a:tc>
                  <a:txBody>
                    <a:bodyPr/>
                    <a:lstStyle/>
                    <a:p>
                      <a:r>
                        <a:rPr lang="zh-CN" altLang="en-US" sz="1200" b="1" dirty="0">
                          <a:effectLst/>
                        </a:rPr>
                        <a:t>保护箱设计与制作</a:t>
                      </a:r>
                      <a:endParaRPr lang="zh-CN" altLang="en-US" sz="1200" dirty="0">
                        <a:effectLst/>
                      </a:endParaRPr>
                    </a:p>
                  </a:txBody>
                  <a:tcPr marR="47625" marT="47625" marB="47625" anchor="ctr"/>
                </a:tc>
                <a:tc>
                  <a:txBody>
                    <a:bodyPr/>
                    <a:lstStyle/>
                    <a:p>
                      <a:r>
                        <a:rPr lang="zh-CN" altLang="en-US" sz="1200" dirty="0">
                          <a:effectLst/>
                        </a:rPr>
                        <a:t>手工制作区（配备工具台）</a:t>
                      </a:r>
                      <a:endParaRPr lang="zh-CN" altLang="en-US" sz="1200" dirty="0">
                        <a:effectLst/>
                      </a:endParaRPr>
                    </a:p>
                  </a:txBody>
                  <a:tcPr marL="47625" marR="47625" marT="47625" marB="47625" anchor="ctr"/>
                </a:tc>
                <a:tc>
                  <a:txBody>
                    <a:bodyPr/>
                    <a:lstStyle/>
                    <a:p>
                      <a:r>
                        <a:rPr lang="en-US" altLang="zh-CN" sz="1200" dirty="0">
                          <a:effectLst/>
                        </a:rPr>
                        <a:t>- </a:t>
                      </a:r>
                      <a:r>
                        <a:rPr lang="zh-CN" altLang="en-US" sz="1200" dirty="0">
                          <a:effectLst/>
                        </a:rPr>
                        <a:t>亚克力板、硅胶密封条、热熔胶枪</a:t>
                      </a:r>
                      <a:br>
                        <a:rPr lang="zh-CN" altLang="en-US" sz="1200" dirty="0">
                          <a:effectLst/>
                        </a:rPr>
                      </a:br>
                      <a:r>
                        <a:rPr lang="en-US" altLang="zh-CN" sz="1200" dirty="0">
                          <a:effectLst/>
                        </a:rPr>
                        <a:t>- </a:t>
                      </a:r>
                      <a:r>
                        <a:rPr lang="zh-CN" altLang="en-US" sz="1200" dirty="0">
                          <a:effectLst/>
                        </a:rPr>
                        <a:t>烟雾发生器（测试密封性）</a:t>
                      </a:r>
                      <a:br>
                        <a:rPr lang="zh-CN" altLang="en-US" sz="1200" dirty="0">
                          <a:effectLst/>
                        </a:rPr>
                      </a:br>
                      <a:r>
                        <a:rPr lang="en-US" altLang="zh-CN" sz="1200" dirty="0">
                          <a:effectLst/>
                        </a:rPr>
                        <a:t>- </a:t>
                      </a:r>
                      <a:r>
                        <a:rPr lang="zh-CN" altLang="en-US" sz="1200" dirty="0">
                          <a:effectLst/>
                        </a:rPr>
                        <a:t>尺子、电子秤</a:t>
                      </a:r>
                      <a:endParaRPr lang="zh-CN" altLang="en-US" sz="1200" dirty="0">
                        <a:effectLst/>
                      </a:endParaRPr>
                    </a:p>
                  </a:txBody>
                  <a:tcPr marL="47625" marR="47625" marT="47625" marB="47625" anchor="ctr"/>
                </a:tc>
              </a:tr>
              <a:tr h="732081">
                <a:tc>
                  <a:txBody>
                    <a:bodyPr/>
                    <a:lstStyle/>
                    <a:p>
                      <a:r>
                        <a:rPr lang="zh-CN" altLang="en-US" sz="1200" b="1">
                          <a:effectLst/>
                        </a:rPr>
                        <a:t>成果展演</a:t>
                      </a:r>
                      <a:endParaRPr lang="zh-CN" altLang="en-US" sz="1200">
                        <a:effectLst/>
                      </a:endParaRPr>
                    </a:p>
                  </a:txBody>
                  <a:tcPr marR="47625" marT="47625" marB="47625" anchor="ctr">
                    <a:solidFill>
                      <a:srgbClr val="DEDBC0"/>
                    </a:solidFill>
                  </a:tcPr>
                </a:tc>
                <a:tc>
                  <a:txBody>
                    <a:bodyPr/>
                    <a:lstStyle/>
                    <a:p>
                      <a:r>
                        <a:rPr lang="zh-CN" altLang="en-US" sz="1200">
                          <a:effectLst/>
                        </a:rPr>
                        <a:t>模拟“博物馆修复成果展”（环形展台</a:t>
                      </a:r>
                      <a:r>
                        <a:rPr lang="en-US" altLang="zh-CN" sz="1200">
                          <a:effectLst/>
                        </a:rPr>
                        <a:t>+</a:t>
                      </a:r>
                      <a:r>
                        <a:rPr lang="zh-CN" altLang="en-US" sz="1200">
                          <a:effectLst/>
                        </a:rPr>
                        <a:t>电子屏）</a:t>
                      </a:r>
                      <a:endParaRPr lang="zh-CN" altLang="en-US" sz="1200">
                        <a:effectLst/>
                      </a:endParaRPr>
                    </a:p>
                  </a:txBody>
                  <a:tcPr marL="47625" marR="47625" marT="47625" marB="47625" anchor="ctr">
                    <a:solidFill>
                      <a:srgbClr val="DEDBC0"/>
                    </a:solidFill>
                  </a:tcPr>
                </a:tc>
                <a:tc>
                  <a:txBody>
                    <a:bodyPr/>
                    <a:lstStyle/>
                    <a:p>
                      <a:r>
                        <a:rPr lang="en-US" altLang="zh-CN" sz="1200" dirty="0">
                          <a:effectLst/>
                        </a:rPr>
                        <a:t>- </a:t>
                      </a:r>
                      <a:r>
                        <a:rPr lang="zh-CN" altLang="en-US" sz="1200" dirty="0">
                          <a:effectLst/>
                        </a:rPr>
                        <a:t>实时数据大屏（展示传感器数据）</a:t>
                      </a:r>
                      <a:br>
                        <a:rPr lang="zh-CN" altLang="en-US" sz="1200" dirty="0">
                          <a:effectLst/>
                        </a:rPr>
                      </a:br>
                      <a:r>
                        <a:rPr lang="en-US" altLang="zh-CN" sz="1200" dirty="0">
                          <a:effectLst/>
                        </a:rPr>
                        <a:t>- AI</a:t>
                      </a:r>
                      <a:r>
                        <a:rPr lang="zh-CN" altLang="en-US" sz="1200" dirty="0">
                          <a:effectLst/>
                        </a:rPr>
                        <a:t>评委系统（随机抽题）</a:t>
                      </a:r>
                      <a:br>
                        <a:rPr lang="zh-CN" altLang="en-US" sz="1200" dirty="0">
                          <a:effectLst/>
                        </a:rPr>
                      </a:br>
                      <a:r>
                        <a:rPr lang="en-US" altLang="zh-CN" sz="1200" dirty="0">
                          <a:effectLst/>
                        </a:rPr>
                        <a:t>- 3D</a:t>
                      </a:r>
                      <a:r>
                        <a:rPr lang="zh-CN" altLang="en-US" sz="1200" dirty="0">
                          <a:effectLst/>
                        </a:rPr>
                        <a:t>文物修复模型</a:t>
                      </a:r>
                      <a:endParaRPr lang="zh-CN" altLang="en-US" sz="1200" dirty="0">
                        <a:effectLst/>
                      </a:endParaRPr>
                    </a:p>
                  </a:txBody>
                  <a:tcPr marL="47625" marR="47625" marT="47625" marB="47625" anchor="ctr">
                    <a:solidFill>
                      <a:srgbClr val="DEDBC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left)">
                                      <p:cBhvr>
                                        <p:cTn id="7" dur="500"/>
                                        <p:tgtEl>
                                          <p:spTgt spid="14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wipe(left)">
                                      <p:cBhvr>
                                        <p:cTn id="10"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nimBg="1"/>
      <p:bldP spid="143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663576" y="836712"/>
            <a:ext cx="8229599" cy="3992398"/>
          </a:xfrm>
        </p:spPr>
        <p:txBody>
          <a:bodyPr/>
          <a:lstStyle/>
          <a:p>
            <a:pPr marL="0" indent="0" algn="just">
              <a:buNone/>
            </a:pPr>
            <a:r>
              <a:rPr lang="en-US" altLang="zh-CN" sz="2000" b="1" dirty="0"/>
              <a:t>(</a:t>
            </a:r>
            <a:r>
              <a:rPr lang="zh-CN" altLang="en-US" sz="2000" b="1" dirty="0"/>
              <a:t>二）学生课前准备</a:t>
            </a:r>
            <a:endParaRPr lang="en-US" altLang="zh-CN" sz="2000" b="1" dirty="0"/>
          </a:p>
          <a:p>
            <a:pPr marL="0" indent="0">
              <a:buNone/>
            </a:pPr>
            <a:r>
              <a:rPr lang="zh-CN" altLang="en-US" sz="1400" dirty="0">
                <a:latin typeface="+mn-ea"/>
              </a:rPr>
              <a:t>为确保课堂高效进行，学生需提前完成以下准备：</a:t>
            </a:r>
            <a:endParaRPr lang="zh-CN" altLang="en-US" sz="1400" dirty="0">
              <a:latin typeface="+mn-ea"/>
            </a:endParaRPr>
          </a:p>
          <a:p>
            <a:r>
              <a:rPr lang="zh-CN" altLang="en-US" sz="1400" b="1" dirty="0">
                <a:latin typeface="+mn-ea"/>
              </a:rPr>
              <a:t>知识掌握基础</a:t>
            </a:r>
            <a:r>
              <a:rPr lang="zh-CN" altLang="en-US" sz="1400" dirty="0">
                <a:latin typeface="+mn-ea"/>
              </a:rPr>
              <a:t>：</a:t>
            </a:r>
            <a:endParaRPr lang="zh-CN" altLang="en-US" sz="1400" dirty="0">
              <a:latin typeface="+mn-ea"/>
            </a:endParaRPr>
          </a:p>
          <a:p>
            <a:pPr marL="457200" lvl="1" indent="0">
              <a:buNone/>
            </a:pPr>
            <a:r>
              <a:rPr lang="zh-CN" altLang="en-US" sz="1400" dirty="0">
                <a:latin typeface="+mn-ea"/>
              </a:rPr>
              <a:t>     作为社团拓展课，学生需要首先掌握化学课上的氧化还原原理；</a:t>
            </a:r>
            <a:endParaRPr lang="zh-CN" altLang="en-US" sz="1400" dirty="0">
              <a:latin typeface="+mn-ea"/>
            </a:endParaRPr>
          </a:p>
          <a:p>
            <a:pPr marL="457200" lvl="1" indent="0">
              <a:buNone/>
            </a:pPr>
            <a:r>
              <a:rPr lang="zh-CN" altLang="en-US" sz="1400" dirty="0">
                <a:latin typeface="+mn-ea"/>
              </a:rPr>
              <a:t>     了解钱币历史背景。</a:t>
            </a:r>
            <a:endParaRPr lang="en-US" altLang="zh-CN" sz="1400" dirty="0">
              <a:latin typeface="+mn-ea"/>
            </a:endParaRPr>
          </a:p>
          <a:p>
            <a:r>
              <a:rPr lang="zh-CN" altLang="en-US" sz="1400" b="1" dirty="0">
                <a:latin typeface="+mn-ea"/>
              </a:rPr>
              <a:t>技术操作基础</a:t>
            </a:r>
            <a:r>
              <a:rPr lang="zh-CN" altLang="en-US" sz="1400" dirty="0">
                <a:latin typeface="+mn-ea"/>
              </a:rPr>
              <a:t>：</a:t>
            </a:r>
            <a:endParaRPr lang="zh-CN" altLang="en-US" sz="1400" dirty="0">
              <a:latin typeface="+mn-ea"/>
            </a:endParaRPr>
          </a:p>
          <a:p>
            <a:pPr marL="457200" lvl="1" indent="0">
              <a:buNone/>
            </a:pPr>
            <a:r>
              <a:rPr lang="zh-CN" altLang="en-US" sz="1400" dirty="0">
                <a:latin typeface="+mn-ea"/>
              </a:rPr>
              <a:t>     熟悉智能体助手的提问技巧；</a:t>
            </a:r>
            <a:endParaRPr lang="zh-CN" altLang="en-US" sz="1400" dirty="0">
              <a:latin typeface="+mn-ea"/>
            </a:endParaRPr>
          </a:p>
          <a:p>
            <a:pPr marL="457200" lvl="1" indent="0">
              <a:buNone/>
            </a:pPr>
            <a:r>
              <a:rPr lang="zh-CN" altLang="en-US" sz="1400" dirty="0">
                <a:latin typeface="+mn-ea"/>
              </a:rPr>
              <a:t>     了解</a:t>
            </a:r>
            <a:r>
              <a:rPr lang="en-US" altLang="zh-CN" sz="1400" dirty="0">
                <a:latin typeface="+mn-ea"/>
              </a:rPr>
              <a:t>Arduino</a:t>
            </a:r>
            <a:r>
              <a:rPr lang="zh-CN" altLang="en-US" sz="1400" dirty="0">
                <a:latin typeface="+mn-ea"/>
              </a:rPr>
              <a:t>基础接线与代码上传。</a:t>
            </a:r>
            <a:endParaRPr lang="zh-CN" altLang="en-US" sz="1400" dirty="0">
              <a:latin typeface="+mn-ea"/>
            </a:endParaRPr>
          </a:p>
          <a:p>
            <a:r>
              <a:rPr lang="zh-CN" altLang="en-US" sz="1400" b="1" dirty="0">
                <a:latin typeface="+mn-ea"/>
              </a:rPr>
              <a:t>设备与材料</a:t>
            </a:r>
            <a:r>
              <a:rPr lang="zh-CN" altLang="en-US" sz="1400" dirty="0">
                <a:latin typeface="+mn-ea"/>
              </a:rPr>
              <a:t>：</a:t>
            </a:r>
            <a:endParaRPr lang="zh-CN" altLang="en-US" sz="1400" dirty="0">
              <a:latin typeface="+mn-ea"/>
            </a:endParaRPr>
          </a:p>
          <a:p>
            <a:pPr marL="457200" lvl="1" indent="0">
              <a:buNone/>
            </a:pPr>
            <a:r>
              <a:rPr lang="zh-CN" altLang="en-US" sz="1400" dirty="0">
                <a:latin typeface="+mn-ea"/>
              </a:rPr>
              <a:t>     部分实验需佩戴护目镜、耐酸手套，需要提高安全警惕性；</a:t>
            </a:r>
            <a:endParaRPr lang="zh-CN" altLang="en-US" sz="1400" dirty="0">
              <a:latin typeface="+mn-ea"/>
            </a:endParaRPr>
          </a:p>
          <a:p>
            <a:r>
              <a:rPr lang="zh-CN" altLang="en-US" sz="1400" b="1" dirty="0">
                <a:latin typeface="+mn-ea"/>
              </a:rPr>
              <a:t>分组协作</a:t>
            </a:r>
            <a:r>
              <a:rPr lang="zh-CN" altLang="en-US" sz="1400" dirty="0">
                <a:latin typeface="+mn-ea"/>
              </a:rPr>
              <a:t>：</a:t>
            </a:r>
            <a:endParaRPr lang="zh-CN" altLang="en-US" sz="1400" dirty="0">
              <a:latin typeface="+mn-ea"/>
            </a:endParaRPr>
          </a:p>
          <a:p>
            <a:pPr marL="457200" lvl="1" indent="0">
              <a:buNone/>
            </a:pPr>
            <a:r>
              <a:rPr lang="zh-CN" altLang="en-US" sz="1400" dirty="0">
                <a:latin typeface="+mn-ea"/>
              </a:rPr>
              <a:t>     明确任务分工，并认真完成所负责的部分。</a:t>
            </a:r>
            <a:endParaRPr lang="zh-CN" altLang="en-US" sz="1400" dirty="0">
              <a:latin typeface="+mn-ea"/>
            </a:endParaRPr>
          </a:p>
          <a:p>
            <a:pPr marL="0" indent="0" algn="just">
              <a:buNone/>
            </a:pPr>
            <a:endParaRPr lang="en-US" altLang="zh-CN" sz="1400" b="1" dirty="0">
              <a:latin typeface="+mn-ea"/>
            </a:endParaRPr>
          </a:p>
          <a:p>
            <a:pPr marL="0" indent="0" algn="just">
              <a:buNone/>
            </a:pPr>
            <a:endParaRPr lang="en-US" altLang="zh-CN" sz="1400" b="1" dirty="0">
              <a:latin typeface="+mn-ea"/>
            </a:endParaRPr>
          </a:p>
          <a:p>
            <a:pPr marL="0" indent="0" algn="just">
              <a:buNone/>
            </a:pPr>
            <a:r>
              <a:rPr lang="zh-CN" altLang="en-US" sz="1400" dirty="0">
                <a:latin typeface="+mn-ea"/>
              </a:rPr>
              <a:t>       </a:t>
            </a:r>
            <a:endParaRPr lang="en-US" altLang="zh-CN" sz="1400" dirty="0">
              <a:latin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663576" y="764704"/>
            <a:ext cx="8229599" cy="562936"/>
          </a:xfrm>
        </p:spPr>
        <p:txBody>
          <a:bodyPr/>
          <a:lstStyle/>
          <a:p>
            <a:pPr marL="0" indent="0" algn="just">
              <a:buNone/>
            </a:pPr>
            <a:r>
              <a:rPr lang="en-US" altLang="zh-CN" sz="2000" b="1" dirty="0"/>
              <a:t>(</a:t>
            </a:r>
            <a:r>
              <a:rPr lang="zh-CN" altLang="en-US" sz="2000" b="1" dirty="0"/>
              <a:t>三）教师演示与学生观察重点（部分）</a:t>
            </a:r>
            <a:endParaRPr lang="en-US" altLang="zh-CN" sz="2000" b="1" dirty="0"/>
          </a:p>
          <a:p>
            <a:pPr marL="0" indent="0" algn="just">
              <a:buNone/>
            </a:pPr>
            <a:r>
              <a:rPr lang="zh-CN" altLang="en-US" sz="2000" dirty="0">
                <a:latin typeface="楷体_GB2312" pitchFamily="49" charset="-122"/>
              </a:rPr>
              <a:t>       </a:t>
            </a:r>
            <a:endParaRPr lang="en-US" altLang="zh-CN" sz="2000" dirty="0">
              <a:latin typeface="楷体_GB2312" pitchFamily="49" charset="-122"/>
            </a:endParaRPr>
          </a:p>
        </p:txBody>
      </p:sp>
      <p:graphicFrame>
        <p:nvGraphicFramePr>
          <p:cNvPr id="2" name="表格 1"/>
          <p:cNvGraphicFramePr>
            <a:graphicFrameLocks noGrp="1"/>
          </p:cNvGraphicFramePr>
          <p:nvPr/>
        </p:nvGraphicFramePr>
        <p:xfrm>
          <a:off x="177954" y="1598797"/>
          <a:ext cx="8788092" cy="3660405"/>
        </p:xfrm>
        <a:graphic>
          <a:graphicData uri="http://schemas.openxmlformats.org/drawingml/2006/table">
            <a:tbl>
              <a:tblPr firstRow="1" bandRow="1">
                <a:tableStyleId>{5C22544A-7EE6-4342-B048-85BDC9FD1C3A}</a:tableStyleId>
              </a:tblPr>
              <a:tblGrid>
                <a:gridCol w="2929364"/>
                <a:gridCol w="2929364"/>
                <a:gridCol w="2929364"/>
              </a:tblGrid>
              <a:tr h="732081">
                <a:tc>
                  <a:txBody>
                    <a:bodyPr/>
                    <a:lstStyle/>
                    <a:p>
                      <a:pPr algn="ctr"/>
                      <a:r>
                        <a:rPr lang="zh-CN" altLang="en-US" sz="1200" b="1" dirty="0">
                          <a:effectLst/>
                        </a:rPr>
                        <a:t>教学环节</a:t>
                      </a:r>
                      <a:endParaRPr lang="zh-CN" altLang="en-US" sz="1200" b="1" dirty="0">
                        <a:effectLst/>
                      </a:endParaRPr>
                    </a:p>
                  </a:txBody>
                  <a:tcPr marR="47625" marT="47625" marB="47625" anchor="ctr">
                    <a:solidFill>
                      <a:srgbClr val="B9B379"/>
                    </a:solidFill>
                  </a:tcPr>
                </a:tc>
                <a:tc>
                  <a:txBody>
                    <a:bodyPr/>
                    <a:lstStyle/>
                    <a:p>
                      <a:pPr algn="ctr"/>
                      <a:r>
                        <a:rPr lang="zh-CN" altLang="en-US" sz="1200" b="1" dirty="0">
                          <a:effectLst/>
                        </a:rPr>
                        <a:t>演示</a:t>
                      </a:r>
                      <a:r>
                        <a:rPr lang="en-US" altLang="zh-CN" sz="1200" b="1" dirty="0">
                          <a:effectLst/>
                        </a:rPr>
                        <a:t>/</a:t>
                      </a:r>
                      <a:r>
                        <a:rPr lang="zh-CN" altLang="en-US" sz="1200" b="1" dirty="0">
                          <a:effectLst/>
                        </a:rPr>
                        <a:t>操作要点</a:t>
                      </a:r>
                      <a:endParaRPr lang="zh-CN" altLang="en-US" sz="1200" b="1" dirty="0">
                        <a:effectLst/>
                      </a:endParaRPr>
                    </a:p>
                  </a:txBody>
                  <a:tcPr marL="47625" marR="47625" marT="47625" marB="47625" anchor="ctr">
                    <a:solidFill>
                      <a:srgbClr val="B9B379"/>
                    </a:solidFill>
                  </a:tcPr>
                </a:tc>
                <a:tc>
                  <a:txBody>
                    <a:bodyPr/>
                    <a:lstStyle/>
                    <a:p>
                      <a:pPr algn="ctr"/>
                      <a:r>
                        <a:rPr lang="zh-CN" altLang="en-US" sz="1200" b="1" dirty="0">
                          <a:effectLst/>
                        </a:rPr>
                        <a:t>学生观察重点</a:t>
                      </a:r>
                      <a:endParaRPr lang="zh-CN" altLang="en-US" sz="1200" b="1" dirty="0">
                        <a:effectLst/>
                      </a:endParaRPr>
                    </a:p>
                  </a:txBody>
                  <a:tcPr marL="47625" marR="47625" marT="47625" marB="47625" anchor="ctr">
                    <a:solidFill>
                      <a:srgbClr val="B9B379"/>
                    </a:solidFill>
                  </a:tcPr>
                </a:tc>
              </a:tr>
              <a:tr h="732081">
                <a:tc>
                  <a:txBody>
                    <a:bodyPr/>
                    <a:lstStyle/>
                    <a:p>
                      <a:r>
                        <a:rPr lang="zh-CN" altLang="en-US" sz="1200" b="1" dirty="0">
                          <a:effectLst/>
                        </a:rPr>
                        <a:t>化学修复实验</a:t>
                      </a:r>
                      <a:endParaRPr lang="zh-CN" altLang="en-US" sz="1200" dirty="0">
                        <a:effectLst/>
                      </a:endParaRPr>
                    </a:p>
                  </a:txBody>
                  <a:tcPr marR="47625" marT="47625" marB="47625" anchor="ctr">
                    <a:solidFill>
                      <a:srgbClr val="DEDBC0"/>
                    </a:solidFill>
                  </a:tcPr>
                </a:tc>
                <a:tc>
                  <a:txBody>
                    <a:bodyPr/>
                    <a:lstStyle/>
                    <a:p>
                      <a:r>
                        <a:rPr lang="en-US" altLang="zh-CN" sz="1200" dirty="0">
                          <a:effectLst/>
                        </a:rPr>
                        <a:t>- </a:t>
                      </a:r>
                      <a:r>
                        <a:rPr lang="zh-CN" altLang="en-US" sz="1200" dirty="0">
                          <a:effectLst/>
                        </a:rPr>
                        <a:t>示范还原剂调配比例（如醋酸浓度控制）</a:t>
                      </a:r>
                      <a:br>
                        <a:rPr lang="zh-CN" altLang="en-US" sz="1200" dirty="0">
                          <a:effectLst/>
                        </a:rPr>
                      </a:br>
                      <a:r>
                        <a:rPr lang="en-US" altLang="zh-CN" sz="1200" dirty="0">
                          <a:effectLst/>
                        </a:rPr>
                        <a:t>- </a:t>
                      </a:r>
                      <a:r>
                        <a:rPr lang="zh-CN" altLang="en-US" sz="1200" dirty="0">
                          <a:effectLst/>
                        </a:rPr>
                        <a:t>强调安全操作（通风、废液处理）</a:t>
                      </a:r>
                      <a:endParaRPr lang="zh-CN" altLang="en-US" sz="1200" dirty="0">
                        <a:effectLst/>
                      </a:endParaRPr>
                    </a:p>
                  </a:txBody>
                  <a:tcPr marL="47625" marR="47625" marT="47625" marB="47625" anchor="ctr">
                    <a:solidFill>
                      <a:srgbClr val="DEDBC0"/>
                    </a:solidFill>
                  </a:tcPr>
                </a:tc>
                <a:tc>
                  <a:txBody>
                    <a:bodyPr/>
                    <a:lstStyle/>
                    <a:p>
                      <a:r>
                        <a:rPr lang="en-US" altLang="zh-CN" sz="1200" dirty="0">
                          <a:effectLst/>
                        </a:rPr>
                        <a:t>- </a:t>
                      </a:r>
                      <a:r>
                        <a:rPr lang="zh-CN" altLang="en-US" sz="1200" dirty="0">
                          <a:effectLst/>
                        </a:rPr>
                        <a:t>反应速率与金属表面变化</a:t>
                      </a:r>
                      <a:br>
                        <a:rPr lang="zh-CN" altLang="en-US" sz="1200" dirty="0">
                          <a:effectLst/>
                        </a:rPr>
                      </a:br>
                      <a:r>
                        <a:rPr lang="en-US" altLang="zh-CN" sz="1200" dirty="0">
                          <a:effectLst/>
                        </a:rPr>
                        <a:t>- </a:t>
                      </a:r>
                      <a:r>
                        <a:rPr lang="zh-CN" altLang="en-US" sz="1200" dirty="0">
                          <a:effectLst/>
                        </a:rPr>
                        <a:t>异常现象（如铁钱产生气泡）的应急处理</a:t>
                      </a:r>
                      <a:endParaRPr lang="zh-CN" altLang="en-US" sz="1200" dirty="0">
                        <a:effectLst/>
                      </a:endParaRPr>
                    </a:p>
                  </a:txBody>
                  <a:tcPr marL="47625" marR="47625" marT="47625" marB="47625" anchor="ctr">
                    <a:solidFill>
                      <a:srgbClr val="DEDBC0"/>
                    </a:solidFill>
                  </a:tcPr>
                </a:tc>
              </a:tr>
              <a:tr h="732081">
                <a:tc>
                  <a:txBody>
                    <a:bodyPr/>
                    <a:lstStyle/>
                    <a:p>
                      <a:r>
                        <a:rPr lang="zh-CN" altLang="en-US" sz="1200" b="1" dirty="0">
                          <a:effectLst/>
                        </a:rPr>
                        <a:t>传感器连接</a:t>
                      </a:r>
                      <a:endParaRPr lang="zh-CN" altLang="en-US" sz="1200" dirty="0">
                        <a:effectLst/>
                      </a:endParaRPr>
                    </a:p>
                  </a:txBody>
                  <a:tcPr marR="47625" marT="47625" marB="47625" anchor="ctr"/>
                </a:tc>
                <a:tc>
                  <a:txBody>
                    <a:bodyPr/>
                    <a:lstStyle/>
                    <a:p>
                      <a:r>
                        <a:rPr lang="en-US" altLang="zh-CN" sz="1200" dirty="0">
                          <a:effectLst/>
                        </a:rPr>
                        <a:t>- </a:t>
                      </a:r>
                      <a:r>
                        <a:rPr lang="zh-CN" altLang="en-US" sz="1200" dirty="0">
                          <a:effectLst/>
                        </a:rPr>
                        <a:t>演示接线口诀：“红正黑负黄信号”</a:t>
                      </a:r>
                      <a:br>
                        <a:rPr lang="zh-CN" altLang="en-US" sz="1200" dirty="0">
                          <a:effectLst/>
                        </a:rPr>
                      </a:br>
                      <a:r>
                        <a:rPr lang="en-US" altLang="zh-CN" sz="1200" dirty="0">
                          <a:effectLst/>
                        </a:rPr>
                        <a:t>- </a:t>
                      </a:r>
                      <a:r>
                        <a:rPr lang="zh-CN" altLang="en-US" sz="1200" dirty="0">
                          <a:effectLst/>
                        </a:rPr>
                        <a:t>代码调试（修改温湿度阈值）</a:t>
                      </a:r>
                      <a:endParaRPr lang="zh-CN" altLang="en-US" sz="1200" dirty="0">
                        <a:effectLst/>
                      </a:endParaRPr>
                    </a:p>
                  </a:txBody>
                  <a:tcPr marL="47625" marR="47625" marT="47625" marB="47625" anchor="ctr"/>
                </a:tc>
                <a:tc>
                  <a:txBody>
                    <a:bodyPr/>
                    <a:lstStyle/>
                    <a:p>
                      <a:r>
                        <a:rPr lang="en-US" altLang="zh-CN" sz="1200">
                          <a:effectLst/>
                        </a:rPr>
                        <a:t>- </a:t>
                      </a:r>
                      <a:r>
                        <a:rPr lang="zh-CN" altLang="en-US" sz="1200">
                          <a:effectLst/>
                        </a:rPr>
                        <a:t>接线是否正确（用万用表验证）</a:t>
                      </a:r>
                      <a:br>
                        <a:rPr lang="zh-CN" altLang="en-US" sz="1200">
                          <a:effectLst/>
                        </a:rPr>
                      </a:br>
                      <a:r>
                        <a:rPr lang="en-US" altLang="zh-CN" sz="1200">
                          <a:effectLst/>
                        </a:rPr>
                        <a:t>- </a:t>
                      </a:r>
                      <a:r>
                        <a:rPr lang="zh-CN" altLang="en-US" sz="1200">
                          <a:effectLst/>
                        </a:rPr>
                        <a:t>报警逻辑是否触发（</a:t>
                      </a:r>
                      <a:r>
                        <a:rPr lang="en-US" altLang="zh-CN" sz="1200">
                          <a:effectLst/>
                        </a:rPr>
                        <a:t>LED/</a:t>
                      </a:r>
                      <a:r>
                        <a:rPr lang="zh-CN" altLang="en-US" sz="1200">
                          <a:effectLst/>
                        </a:rPr>
                        <a:t>蜂鸣器响应）</a:t>
                      </a:r>
                      <a:endParaRPr lang="zh-CN" altLang="en-US" sz="1200">
                        <a:effectLst/>
                      </a:endParaRPr>
                    </a:p>
                  </a:txBody>
                  <a:tcPr marL="47625" marR="47625" marT="47625" marB="47625" anchor="ctr"/>
                </a:tc>
              </a:tr>
              <a:tr h="732081">
                <a:tc>
                  <a:txBody>
                    <a:bodyPr/>
                    <a:lstStyle/>
                    <a:p>
                      <a:r>
                        <a:rPr lang="zh-CN" altLang="en-US" sz="1200" b="1" dirty="0">
                          <a:effectLst/>
                        </a:rPr>
                        <a:t>保护箱制作</a:t>
                      </a:r>
                      <a:endParaRPr lang="zh-CN" altLang="en-US" sz="1200" dirty="0">
                        <a:effectLst/>
                      </a:endParaRPr>
                    </a:p>
                  </a:txBody>
                  <a:tcPr marR="47625" marT="47625" marB="47625" anchor="ctr">
                    <a:solidFill>
                      <a:srgbClr val="DEDBC0"/>
                    </a:solidFill>
                  </a:tcPr>
                </a:tc>
                <a:tc>
                  <a:txBody>
                    <a:bodyPr/>
                    <a:lstStyle/>
                    <a:p>
                      <a:r>
                        <a:rPr lang="en-US" altLang="zh-CN" sz="1200" dirty="0">
                          <a:effectLst/>
                        </a:rPr>
                        <a:t>- </a:t>
                      </a:r>
                      <a:r>
                        <a:rPr lang="zh-CN" altLang="en-US" sz="1200" dirty="0">
                          <a:effectLst/>
                        </a:rPr>
                        <a:t>示范硅胶涂抹均匀性（透光无气泡）</a:t>
                      </a:r>
                      <a:br>
                        <a:rPr lang="zh-CN" altLang="en-US" sz="1200" dirty="0">
                          <a:effectLst/>
                        </a:rPr>
                      </a:br>
                      <a:r>
                        <a:rPr lang="en-US" altLang="zh-CN" sz="1200" dirty="0">
                          <a:effectLst/>
                        </a:rPr>
                        <a:t>- </a:t>
                      </a:r>
                      <a:r>
                        <a:rPr lang="zh-CN" altLang="en-US" sz="1200" dirty="0">
                          <a:effectLst/>
                        </a:rPr>
                        <a:t>热熔胶枪使用安全（“</a:t>
                      </a:r>
                      <a:r>
                        <a:rPr lang="en-US" altLang="zh-CN" sz="1200" dirty="0">
                          <a:effectLst/>
                        </a:rPr>
                        <a:t>3</a:t>
                      </a:r>
                      <a:r>
                        <a:rPr lang="zh-CN" altLang="en-US" sz="1200" dirty="0">
                          <a:effectLst/>
                        </a:rPr>
                        <a:t>秒胶点法”）</a:t>
                      </a:r>
                      <a:endParaRPr lang="zh-CN" altLang="en-US" sz="1200" dirty="0">
                        <a:effectLst/>
                      </a:endParaRPr>
                    </a:p>
                  </a:txBody>
                  <a:tcPr marL="47625" marR="47625" marT="47625" marB="47625" anchor="ctr">
                    <a:solidFill>
                      <a:srgbClr val="DEDBC0"/>
                    </a:solidFill>
                  </a:tcPr>
                </a:tc>
                <a:tc>
                  <a:txBody>
                    <a:bodyPr/>
                    <a:lstStyle/>
                    <a:p>
                      <a:r>
                        <a:rPr lang="en-US" altLang="zh-CN" sz="1200">
                          <a:effectLst/>
                        </a:rPr>
                        <a:t>- </a:t>
                      </a:r>
                      <a:r>
                        <a:rPr lang="zh-CN" altLang="en-US" sz="1200">
                          <a:effectLst/>
                        </a:rPr>
                        <a:t>密封性测试（烟雾泄漏点标记）</a:t>
                      </a:r>
                      <a:br>
                        <a:rPr lang="zh-CN" altLang="en-US" sz="1200">
                          <a:effectLst/>
                        </a:rPr>
                      </a:br>
                      <a:r>
                        <a:rPr lang="en-US" altLang="zh-CN" sz="1200">
                          <a:effectLst/>
                        </a:rPr>
                        <a:t>- </a:t>
                      </a:r>
                      <a:r>
                        <a:rPr lang="zh-CN" altLang="en-US" sz="1200">
                          <a:effectLst/>
                        </a:rPr>
                        <a:t>传感器布局是否合理（靠近文物但非接触）</a:t>
                      </a:r>
                      <a:endParaRPr lang="zh-CN" altLang="en-US" sz="1200">
                        <a:effectLst/>
                      </a:endParaRPr>
                    </a:p>
                  </a:txBody>
                  <a:tcPr marL="47625" marR="47625" marT="47625" marB="47625" anchor="ctr">
                    <a:solidFill>
                      <a:srgbClr val="DEDBC0"/>
                    </a:solidFill>
                  </a:tcPr>
                </a:tc>
              </a:tr>
              <a:tr h="732081">
                <a:tc>
                  <a:txBody>
                    <a:bodyPr/>
                    <a:lstStyle/>
                    <a:p>
                      <a:r>
                        <a:rPr lang="zh-CN" altLang="en-US" sz="1200" b="1">
                          <a:effectLst/>
                        </a:rPr>
                        <a:t>古今技术对比</a:t>
                      </a:r>
                      <a:endParaRPr lang="zh-CN" altLang="en-US" sz="1200">
                        <a:effectLst/>
                      </a:endParaRPr>
                    </a:p>
                  </a:txBody>
                  <a:tcPr marR="47625" marT="47625" marB="47625" anchor="ctr"/>
                </a:tc>
                <a:tc>
                  <a:txBody>
                    <a:bodyPr/>
                    <a:lstStyle/>
                    <a:p>
                      <a:r>
                        <a:rPr lang="en-US" altLang="zh-CN" sz="1200" dirty="0">
                          <a:effectLst/>
                        </a:rPr>
                        <a:t>- </a:t>
                      </a:r>
                      <a:r>
                        <a:rPr lang="zh-CN" altLang="en-US" sz="1200" dirty="0">
                          <a:effectLst/>
                        </a:rPr>
                        <a:t>播放</a:t>
                      </a:r>
                      <a:r>
                        <a:rPr lang="en-US" altLang="zh-CN" sz="1200" dirty="0">
                          <a:effectLst/>
                        </a:rPr>
                        <a:t>《</a:t>
                      </a:r>
                      <a:r>
                        <a:rPr lang="zh-CN" altLang="en-US" sz="1200" dirty="0">
                          <a:effectLst/>
                        </a:rPr>
                        <a:t>故宫修复技艺</a:t>
                      </a:r>
                      <a:r>
                        <a:rPr lang="en-US" altLang="zh-CN" sz="1200" dirty="0">
                          <a:effectLst/>
                        </a:rPr>
                        <a:t>》</a:t>
                      </a:r>
                      <a:r>
                        <a:rPr lang="zh-CN" altLang="en-US" sz="1200" dirty="0">
                          <a:effectLst/>
                        </a:rPr>
                        <a:t>片段</a:t>
                      </a:r>
                      <a:br>
                        <a:rPr lang="zh-CN" altLang="en-US" sz="1200" dirty="0">
                          <a:effectLst/>
                        </a:rPr>
                      </a:br>
                      <a:r>
                        <a:rPr lang="en-US" altLang="zh-CN" sz="1200" dirty="0">
                          <a:effectLst/>
                        </a:rPr>
                        <a:t>- </a:t>
                      </a:r>
                      <a:r>
                        <a:rPr lang="zh-CN" altLang="en-US" sz="1200" dirty="0">
                          <a:effectLst/>
                        </a:rPr>
                        <a:t>演示古法醋洗与现代螯合剂的效果差异（色差仪检测）</a:t>
                      </a:r>
                      <a:endParaRPr lang="zh-CN" altLang="en-US" sz="1200" dirty="0">
                        <a:effectLst/>
                      </a:endParaRPr>
                    </a:p>
                  </a:txBody>
                  <a:tcPr marL="47625" marR="47625" marT="47625" marB="47625" anchor="ctr"/>
                </a:tc>
                <a:tc>
                  <a:txBody>
                    <a:bodyPr/>
                    <a:lstStyle/>
                    <a:p>
                      <a:r>
                        <a:rPr lang="en-US" altLang="zh-CN" sz="1200" dirty="0">
                          <a:effectLst/>
                        </a:rPr>
                        <a:t>- </a:t>
                      </a:r>
                      <a:r>
                        <a:rPr lang="zh-CN" altLang="en-US" sz="1200" dirty="0">
                          <a:effectLst/>
                        </a:rPr>
                        <a:t>时间</a:t>
                      </a:r>
                      <a:r>
                        <a:rPr lang="en-US" altLang="zh-CN" sz="1200" dirty="0">
                          <a:effectLst/>
                        </a:rPr>
                        <a:t>-</a:t>
                      </a:r>
                      <a:r>
                        <a:rPr lang="zh-CN" altLang="en-US" sz="1200" dirty="0">
                          <a:effectLst/>
                        </a:rPr>
                        <a:t>效果关系曲线</a:t>
                      </a:r>
                      <a:br>
                        <a:rPr lang="zh-CN" altLang="en-US" sz="1200" dirty="0">
                          <a:effectLst/>
                        </a:rPr>
                      </a:br>
                      <a:r>
                        <a:rPr lang="en-US" altLang="zh-CN" sz="1200" dirty="0">
                          <a:effectLst/>
                        </a:rPr>
                        <a:t>- </a:t>
                      </a:r>
                      <a:r>
                        <a:rPr lang="zh-CN" altLang="en-US" sz="1200" dirty="0">
                          <a:effectLst/>
                        </a:rPr>
                        <a:t>技术伦理（如“最小干预”原则）</a:t>
                      </a:r>
                      <a:endParaRPr lang="zh-CN" altLang="en-US" sz="1200" dirty="0">
                        <a:effectLst/>
                      </a:endParaRPr>
                    </a:p>
                  </a:txBody>
                  <a:tcPr marL="47625" marR="47625" marT="47625" marB="476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3" descr="图片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1700" y="0"/>
            <a:ext cx="4432300"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圆顶角 1"/>
          <p:cNvSpPr/>
          <p:nvPr/>
        </p:nvSpPr>
        <p:spPr>
          <a:xfrm>
            <a:off x="1979712" y="669776"/>
            <a:ext cx="5329237" cy="647700"/>
          </a:xfrm>
          <a:prstGeom prst="round2SameRect">
            <a:avLst/>
          </a:prstGeom>
          <a:solidFill>
            <a:srgbClr val="795229"/>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整体教学设计</a:t>
            </a:r>
            <a:endParaRPr lang="zh-CN" altLang="en-US" dirty="0"/>
          </a:p>
        </p:txBody>
      </p:sp>
      <p:sp>
        <p:nvSpPr>
          <p:cNvPr id="3" name="矩形: 圆顶角 2"/>
          <p:cNvSpPr/>
          <p:nvPr/>
        </p:nvSpPr>
        <p:spPr>
          <a:xfrm>
            <a:off x="1979712" y="5013176"/>
            <a:ext cx="5329237" cy="647700"/>
          </a:xfrm>
          <a:prstGeom prst="round2SameRect">
            <a:avLst/>
          </a:prstGeom>
          <a:solidFill>
            <a:srgbClr val="795229"/>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t>课时说课</a:t>
            </a:r>
            <a:endParaRPr lang="zh-CN" altLang="en-US" dirty="0"/>
          </a:p>
        </p:txBody>
      </p:sp>
      <p:sp>
        <p:nvSpPr>
          <p:cNvPr id="4" name="矩形: 圆角 3"/>
          <p:cNvSpPr/>
          <p:nvPr/>
        </p:nvSpPr>
        <p:spPr>
          <a:xfrm>
            <a:off x="2623344" y="1479112"/>
            <a:ext cx="4176712" cy="463550"/>
          </a:xfrm>
          <a:prstGeom prst="roundRect">
            <a:avLst/>
          </a:prstGeom>
          <a:solidFill>
            <a:srgbClr val="CC66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just" eaLnBrk="1" hangingPunct="1">
              <a:defRPr/>
            </a:pPr>
            <a:r>
              <a:rPr lang="en-US" altLang="zh-CN" sz="2000" dirty="0"/>
              <a:t>	A—</a:t>
            </a:r>
            <a:r>
              <a:rPr lang="zh-CN" altLang="en-US" sz="2000" dirty="0"/>
              <a:t>分析学习者特征</a:t>
            </a:r>
            <a:endParaRPr lang="zh-CN" altLang="en-US" sz="2000" dirty="0"/>
          </a:p>
        </p:txBody>
      </p:sp>
      <p:sp>
        <p:nvSpPr>
          <p:cNvPr id="5" name="矩形: 圆角 4"/>
          <p:cNvSpPr/>
          <p:nvPr/>
        </p:nvSpPr>
        <p:spPr>
          <a:xfrm>
            <a:off x="2623344" y="2066487"/>
            <a:ext cx="4176712" cy="463550"/>
          </a:xfrm>
          <a:prstGeom prst="roundRect">
            <a:avLst/>
          </a:prstGeom>
          <a:solidFill>
            <a:srgbClr val="CC66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just" eaLnBrk="1" hangingPunct="1">
              <a:defRPr/>
            </a:pPr>
            <a:r>
              <a:rPr lang="en-US" altLang="zh-CN" sz="2000" dirty="0"/>
              <a:t>	S—</a:t>
            </a:r>
            <a:r>
              <a:rPr lang="zh-CN" altLang="en-US" sz="2000" dirty="0"/>
              <a:t>阐明学习目标</a:t>
            </a:r>
            <a:endParaRPr lang="zh-CN" altLang="en-US" sz="2000" dirty="0"/>
          </a:p>
        </p:txBody>
      </p:sp>
      <p:sp>
        <p:nvSpPr>
          <p:cNvPr id="6" name="矩形: 圆角 5"/>
          <p:cNvSpPr/>
          <p:nvPr/>
        </p:nvSpPr>
        <p:spPr>
          <a:xfrm>
            <a:off x="2623344" y="2653862"/>
            <a:ext cx="4176712" cy="465138"/>
          </a:xfrm>
          <a:prstGeom prst="roundRect">
            <a:avLst/>
          </a:prstGeom>
          <a:solidFill>
            <a:srgbClr val="CC66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just" eaLnBrk="1" hangingPunct="1">
              <a:defRPr/>
            </a:pPr>
            <a:r>
              <a:rPr lang="en-US" altLang="zh-CN" sz="2000" dirty="0"/>
              <a:t>	S—</a:t>
            </a:r>
            <a:r>
              <a:rPr lang="zh-CN" altLang="en-US" sz="2000" dirty="0"/>
              <a:t>选择媒体和材料</a:t>
            </a:r>
            <a:endParaRPr lang="zh-CN" altLang="en-US" sz="2000" dirty="0"/>
          </a:p>
        </p:txBody>
      </p:sp>
      <p:sp>
        <p:nvSpPr>
          <p:cNvPr id="7" name="矩形: 圆角 6"/>
          <p:cNvSpPr/>
          <p:nvPr/>
        </p:nvSpPr>
        <p:spPr>
          <a:xfrm>
            <a:off x="2623344" y="3246000"/>
            <a:ext cx="4176712" cy="463550"/>
          </a:xfrm>
          <a:prstGeom prst="roundRect">
            <a:avLst/>
          </a:prstGeom>
          <a:solidFill>
            <a:srgbClr val="CC66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just" eaLnBrk="1" hangingPunct="1">
              <a:defRPr/>
            </a:pPr>
            <a:r>
              <a:rPr lang="en-US" altLang="zh-CN" sz="2000" dirty="0"/>
              <a:t>	U—</a:t>
            </a:r>
            <a:r>
              <a:rPr lang="zh-CN" altLang="en-US" sz="2000" dirty="0"/>
              <a:t>运用媒体材料</a:t>
            </a:r>
            <a:endParaRPr lang="zh-CN" altLang="en-US" sz="2000" dirty="0"/>
          </a:p>
        </p:txBody>
      </p:sp>
      <p:sp>
        <p:nvSpPr>
          <p:cNvPr id="8" name="矩形: 圆角 7"/>
          <p:cNvSpPr/>
          <p:nvPr/>
        </p:nvSpPr>
        <p:spPr>
          <a:xfrm>
            <a:off x="2623344" y="3833375"/>
            <a:ext cx="4176712" cy="465137"/>
          </a:xfrm>
          <a:prstGeom prst="roundRect">
            <a:avLst/>
          </a:prstGeom>
          <a:solidFill>
            <a:srgbClr val="CC66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just" eaLnBrk="1" hangingPunct="1">
              <a:defRPr/>
            </a:pPr>
            <a:r>
              <a:rPr lang="en-US" altLang="zh-CN" sz="2000" dirty="0"/>
              <a:t>	R—</a:t>
            </a:r>
            <a:r>
              <a:rPr lang="zh-CN" altLang="en-US" sz="2000" dirty="0"/>
              <a:t>要求学习者参与</a:t>
            </a:r>
            <a:endParaRPr lang="zh-CN" altLang="en-US" sz="2000" dirty="0"/>
          </a:p>
        </p:txBody>
      </p:sp>
      <p:sp>
        <p:nvSpPr>
          <p:cNvPr id="9" name="矩形: 圆角 8"/>
          <p:cNvSpPr/>
          <p:nvPr/>
        </p:nvSpPr>
        <p:spPr>
          <a:xfrm>
            <a:off x="2623344" y="4414400"/>
            <a:ext cx="4176712" cy="463550"/>
          </a:xfrm>
          <a:prstGeom prst="roundRect">
            <a:avLst/>
          </a:prstGeom>
          <a:solidFill>
            <a:srgbClr val="CC6600"/>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just" eaLnBrk="1" hangingPunct="1">
              <a:defRPr/>
            </a:pPr>
            <a:r>
              <a:rPr lang="en-US" altLang="zh-CN" sz="2000" dirty="0"/>
              <a:t>	E—</a:t>
            </a:r>
            <a:r>
              <a:rPr lang="zh-CN" altLang="en-US" sz="2000" dirty="0"/>
              <a:t>评估与修订</a:t>
            </a:r>
            <a:endParaRPr lang="zh-CN" alt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611560" y="980728"/>
            <a:ext cx="8229599" cy="3992398"/>
          </a:xfrm>
        </p:spPr>
        <p:txBody>
          <a:bodyPr/>
          <a:lstStyle/>
          <a:p>
            <a:pPr marL="0" indent="0" algn="just">
              <a:buNone/>
            </a:pPr>
            <a:r>
              <a:rPr lang="en-US" altLang="zh-CN" sz="2000" b="1" dirty="0"/>
              <a:t>(</a:t>
            </a:r>
            <a:r>
              <a:rPr lang="zh-CN" altLang="en-US" sz="2000" b="1" dirty="0"/>
              <a:t>四）其他需要考虑的部分</a:t>
            </a:r>
            <a:endParaRPr lang="en-US" altLang="zh-CN" sz="2000" b="1" dirty="0"/>
          </a:p>
          <a:p>
            <a:endParaRPr lang="en-US" altLang="zh-CN" sz="1400" b="1" dirty="0">
              <a:latin typeface="+mn-ea"/>
            </a:endParaRPr>
          </a:p>
          <a:p>
            <a:r>
              <a:rPr lang="zh-CN" altLang="en-US" sz="1400" b="1" dirty="0">
                <a:latin typeface="+mn-ea"/>
              </a:rPr>
              <a:t>差异化教学：</a:t>
            </a:r>
            <a:endParaRPr lang="zh-CN" altLang="en-US" sz="1400" b="1" dirty="0">
              <a:latin typeface="+mn-ea"/>
            </a:endParaRPr>
          </a:p>
          <a:p>
            <a:pPr marL="0" indent="0">
              <a:buNone/>
            </a:pPr>
            <a:r>
              <a:rPr lang="en-US" altLang="zh-CN" sz="1400" dirty="0">
                <a:latin typeface="+mn-ea"/>
              </a:rPr>
              <a:t>              </a:t>
            </a:r>
            <a:r>
              <a:rPr lang="zh-CN" altLang="en-US" sz="1400" dirty="0">
                <a:latin typeface="+mn-ea"/>
              </a:rPr>
              <a:t>提供“盲盒实验包”和“备选方案”（如预裁密封条）以适应不同小组进度。</a:t>
            </a:r>
            <a:endParaRPr lang="zh-CN" altLang="en-US" sz="1400" dirty="0">
              <a:latin typeface="+mn-ea"/>
            </a:endParaRPr>
          </a:p>
          <a:p>
            <a:r>
              <a:rPr lang="zh-CN" altLang="en-US" sz="1400" b="1" dirty="0">
                <a:latin typeface="+mn-ea"/>
              </a:rPr>
              <a:t>智能体辅助：</a:t>
            </a:r>
            <a:endParaRPr lang="zh-CN" altLang="en-US" sz="1400" b="1" dirty="0">
              <a:latin typeface="+mn-ea"/>
            </a:endParaRPr>
          </a:p>
          <a:p>
            <a:pPr marL="0" indent="0">
              <a:buNone/>
            </a:pPr>
            <a:r>
              <a:rPr lang="zh-CN" altLang="en-US" sz="1400" dirty="0">
                <a:latin typeface="+mn-ea"/>
              </a:rPr>
              <a:t>              学生可通过智能体实时查询异常现象（如“铁钱反应产生气泡是否危险？”），教师需提前预设常见问题库。</a:t>
            </a:r>
            <a:endParaRPr lang="zh-CN" altLang="en-US" sz="1400" dirty="0">
              <a:latin typeface="+mn-ea"/>
            </a:endParaRPr>
          </a:p>
          <a:p>
            <a:r>
              <a:rPr lang="zh-CN" altLang="en-US" sz="1400" b="1" dirty="0">
                <a:latin typeface="+mn-ea"/>
              </a:rPr>
              <a:t>跨学科衔接：</a:t>
            </a:r>
            <a:endParaRPr lang="zh-CN" altLang="en-US" sz="1400" b="1" dirty="0">
              <a:latin typeface="+mn-ea"/>
            </a:endParaRPr>
          </a:p>
          <a:p>
            <a:pPr marL="0" indent="0">
              <a:buNone/>
            </a:pPr>
            <a:r>
              <a:rPr lang="en-US" altLang="zh-CN" sz="1400" dirty="0">
                <a:latin typeface="+mn-ea"/>
              </a:rPr>
              <a:t>              </a:t>
            </a:r>
            <a:r>
              <a:rPr lang="zh-CN" altLang="en-US" sz="1400" dirty="0">
                <a:latin typeface="+mn-ea"/>
              </a:rPr>
              <a:t>结合历史事件（如海上丝绸之路盐蚀案例）解释锈蚀成因，强化化学与历史的关联性。</a:t>
            </a:r>
            <a:endParaRPr lang="zh-CN" altLang="en-US" sz="1400" dirty="0">
              <a:latin typeface="+mn-ea"/>
            </a:endParaRPr>
          </a:p>
          <a:p>
            <a:r>
              <a:rPr lang="zh-CN" altLang="en-US" sz="1400" b="1" dirty="0">
                <a:latin typeface="+mn-ea"/>
              </a:rPr>
              <a:t>安全与伦理：</a:t>
            </a:r>
            <a:endParaRPr lang="zh-CN" altLang="en-US" sz="1400" b="1" dirty="0">
              <a:latin typeface="+mn-ea"/>
            </a:endParaRPr>
          </a:p>
          <a:p>
            <a:pPr marL="0" indent="0">
              <a:buNone/>
            </a:pPr>
            <a:r>
              <a:rPr lang="en-US" altLang="zh-CN" sz="1400" dirty="0">
                <a:latin typeface="+mn-ea"/>
              </a:rPr>
              <a:t>              </a:t>
            </a:r>
            <a:r>
              <a:rPr lang="zh-CN" altLang="en-US" sz="1400" dirty="0">
                <a:latin typeface="+mn-ea"/>
              </a:rPr>
              <a:t>严格监督化学实验安全，并在“古今对决”环节讨论修复技术的伦理边界。</a:t>
            </a:r>
            <a:endParaRPr lang="en-US" altLang="zh-CN" sz="1400" b="1" dirty="0">
              <a:latin typeface="+mn-ea"/>
            </a:endParaRPr>
          </a:p>
          <a:p>
            <a:pPr marL="0" indent="0" algn="just">
              <a:buNone/>
            </a:pPr>
            <a:endParaRPr lang="en-US" altLang="zh-CN" sz="1400" b="1" dirty="0">
              <a:latin typeface="+mn-ea"/>
            </a:endParaRPr>
          </a:p>
          <a:p>
            <a:pPr marL="0" indent="0" algn="just">
              <a:buNone/>
            </a:pPr>
            <a:r>
              <a:rPr lang="zh-CN" altLang="en-US" sz="1400" dirty="0">
                <a:latin typeface="+mn-ea"/>
              </a:rPr>
              <a:t>       </a:t>
            </a:r>
            <a:endParaRPr lang="en-US" altLang="zh-CN" sz="1400" dirty="0">
              <a:latin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0" y="404813"/>
            <a:ext cx="8316913" cy="792162"/>
          </a:xfrm>
          <a:prstGeom prst="rect">
            <a:avLst/>
          </a:prstGeom>
          <a:solidFill>
            <a:srgbClr val="836036">
              <a:alpha val="9411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9459"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8"/>
          <p:cNvSpPr>
            <a:spLocks noGrp="1" noChangeArrowheads="1"/>
          </p:cNvSpPr>
          <p:nvPr>
            <p:ph type="body" idx="1"/>
          </p:nvPr>
        </p:nvSpPr>
        <p:spPr>
          <a:xfrm>
            <a:off x="457200" y="1475116"/>
            <a:ext cx="8316913" cy="1328102"/>
          </a:xfrm>
        </p:spPr>
        <p:txBody>
          <a:bodyPr/>
          <a:lstStyle/>
          <a:p>
            <a:pPr marL="0" indent="0" algn="just">
              <a:buNone/>
            </a:pPr>
            <a:r>
              <a:rPr lang="en-US" altLang="zh-CN" sz="2000" b="1" dirty="0"/>
              <a:t>(</a:t>
            </a:r>
            <a:r>
              <a:rPr lang="zh-CN" altLang="en-US" sz="2000" b="1" dirty="0"/>
              <a:t>一）任务链与情境推进</a:t>
            </a:r>
            <a:endParaRPr lang="en-US" altLang="zh-CN" sz="2000" b="1" dirty="0"/>
          </a:p>
          <a:p>
            <a:pPr marL="0" indent="0" algn="just">
              <a:buNone/>
            </a:pPr>
            <a:r>
              <a:rPr lang="zh-CN" altLang="en-US" sz="1800" b="1" dirty="0"/>
              <a:t>情境主线：博物馆古币生锈悬案，学生化身“古币救援队”，通过化学实验、工程设计、历史探究等跨学科任务，侦破“化学幽灵”作案原因，研发保护方案，最终完成智能保护箱设计与路演。</a:t>
            </a:r>
            <a:endParaRPr lang="zh-CN" altLang="en-US" sz="1800" b="1" dirty="0"/>
          </a:p>
          <a:p>
            <a:pPr marL="0" indent="0" algn="just">
              <a:buNone/>
            </a:pPr>
            <a:endParaRPr lang="zh-CN" altLang="en-US" sz="2000" b="1" dirty="0"/>
          </a:p>
          <a:p>
            <a:pPr marL="0" indent="0" algn="just">
              <a:buNone/>
            </a:pPr>
            <a:endParaRPr lang="en-US" altLang="zh-CN" sz="2000" b="1" dirty="0"/>
          </a:p>
          <a:p>
            <a:pPr marL="0" indent="0" algn="just">
              <a:buNone/>
            </a:pPr>
            <a:r>
              <a:rPr lang="zh-CN" altLang="en-US" sz="2000" dirty="0">
                <a:latin typeface="楷体_GB2312" pitchFamily="49" charset="-122"/>
              </a:rPr>
              <a:t>       </a:t>
            </a:r>
            <a:endParaRPr lang="en-US" altLang="zh-CN" sz="2000" dirty="0">
              <a:latin typeface="楷体_GB2312" pitchFamily="49" charset="-122"/>
            </a:endParaRPr>
          </a:p>
        </p:txBody>
      </p:sp>
      <p:sp>
        <p:nvSpPr>
          <p:cNvPr id="14346" name="Rectangle 10"/>
          <p:cNvSpPr>
            <a:spLocks noGrp="1" noChangeArrowheads="1"/>
          </p:cNvSpPr>
          <p:nvPr>
            <p:ph type="title"/>
          </p:nvPr>
        </p:nvSpPr>
        <p:spPr>
          <a:xfrm>
            <a:off x="1979712" y="229394"/>
            <a:ext cx="8229600" cy="1143000"/>
          </a:xfrm>
        </p:spPr>
        <p:txBody>
          <a:bodyPr/>
          <a:lstStyle/>
          <a:p>
            <a:pPr algn="l" eaLnBrk="1" hangingPunct="1"/>
            <a:r>
              <a:rPr lang="en-US" altLang="zh-CN" sz="3600" b="1" dirty="0">
                <a:solidFill>
                  <a:schemeClr val="bg1"/>
                </a:solidFill>
                <a:ea typeface="黑体" panose="02010609060101010101" pitchFamily="49" charset="-122"/>
              </a:rPr>
              <a:t>R—</a:t>
            </a:r>
            <a:r>
              <a:rPr lang="zh-CN" altLang="en-US" sz="3600" b="1" dirty="0">
                <a:solidFill>
                  <a:schemeClr val="bg1"/>
                </a:solidFill>
                <a:ea typeface="黑体" panose="02010609060101010101" pitchFamily="49" charset="-122"/>
              </a:rPr>
              <a:t>要求学习者参与</a:t>
            </a:r>
            <a:endParaRPr lang="zh-CN" altLang="en-US" sz="3600" b="1" dirty="0">
              <a:solidFill>
                <a:schemeClr val="bg1"/>
              </a:solidFill>
              <a:ea typeface="黑体" panose="02010609060101010101" pitchFamily="49" charset="-122"/>
            </a:endParaRPr>
          </a:p>
        </p:txBody>
      </p:sp>
      <p:graphicFrame>
        <p:nvGraphicFramePr>
          <p:cNvPr id="2" name="表格 1"/>
          <p:cNvGraphicFramePr>
            <a:graphicFrameLocks noGrp="1"/>
          </p:cNvGraphicFramePr>
          <p:nvPr/>
        </p:nvGraphicFramePr>
        <p:xfrm>
          <a:off x="250825" y="3212976"/>
          <a:ext cx="8788092" cy="2751381"/>
        </p:xfrm>
        <a:graphic>
          <a:graphicData uri="http://schemas.openxmlformats.org/drawingml/2006/table">
            <a:tbl>
              <a:tblPr firstRow="1" bandRow="1">
                <a:tableStyleId>{5C22544A-7EE6-4342-B048-85BDC9FD1C3A}</a:tableStyleId>
              </a:tblPr>
              <a:tblGrid>
                <a:gridCol w="3313063"/>
                <a:gridCol w="3168352"/>
                <a:gridCol w="2306677"/>
              </a:tblGrid>
              <a:tr h="732081">
                <a:tc>
                  <a:txBody>
                    <a:bodyPr/>
                    <a:lstStyle/>
                    <a:p>
                      <a:pPr algn="ctr"/>
                      <a:r>
                        <a:rPr lang="zh-CN" altLang="en-US" sz="1200" b="1" dirty="0">
                          <a:effectLst/>
                        </a:rPr>
                        <a:t>任务链</a:t>
                      </a:r>
                      <a:endParaRPr lang="zh-CN" altLang="en-US" sz="1200" b="1" dirty="0">
                        <a:effectLst/>
                      </a:endParaRPr>
                    </a:p>
                  </a:txBody>
                  <a:tcPr marR="47625" marT="47625" marB="47625" anchor="ctr">
                    <a:solidFill>
                      <a:srgbClr val="B9B379"/>
                    </a:solidFill>
                  </a:tcPr>
                </a:tc>
                <a:tc>
                  <a:txBody>
                    <a:bodyPr/>
                    <a:lstStyle/>
                    <a:p>
                      <a:pPr algn="ctr"/>
                      <a:r>
                        <a:rPr lang="zh-CN" altLang="en-US" sz="1200" b="1" dirty="0">
                          <a:effectLst/>
                        </a:rPr>
                        <a:t>学生参与</a:t>
                      </a:r>
                      <a:endParaRPr lang="zh-CN" altLang="en-US" sz="1200" b="1" dirty="0">
                        <a:effectLst/>
                      </a:endParaRPr>
                    </a:p>
                  </a:txBody>
                  <a:tcPr marL="47625" marR="47625" marT="47625" marB="47625" anchor="ctr">
                    <a:solidFill>
                      <a:srgbClr val="B9B379"/>
                    </a:solidFill>
                  </a:tcPr>
                </a:tc>
                <a:tc>
                  <a:txBody>
                    <a:bodyPr/>
                    <a:lstStyle/>
                    <a:p>
                      <a:pPr algn="ctr"/>
                      <a:r>
                        <a:rPr lang="zh-CN" altLang="en-US" sz="1200" b="1" dirty="0">
                          <a:effectLst/>
                        </a:rPr>
                        <a:t>情境推进</a:t>
                      </a:r>
                      <a:endParaRPr lang="zh-CN" altLang="en-US" sz="1200" b="1" dirty="0">
                        <a:effectLst/>
                      </a:endParaRPr>
                    </a:p>
                  </a:txBody>
                  <a:tcPr marL="47625" marR="47625" marT="47625" marB="47625" anchor="ctr">
                    <a:solidFill>
                      <a:srgbClr val="B9B379"/>
                    </a:solidFill>
                  </a:tcPr>
                </a:tc>
              </a:tr>
              <a:tr h="732081">
                <a:tc>
                  <a:txBody>
                    <a:bodyPr/>
                    <a:lstStyle/>
                    <a:p>
                      <a:r>
                        <a:rPr lang="zh-CN" altLang="en-US" sz="1200" b="1" dirty="0">
                          <a:effectLst/>
                        </a:rPr>
                        <a:t>悬疑导入：</a:t>
                      </a:r>
                      <a:r>
                        <a:rPr lang="zh-CN" altLang="en-US" sz="1200" b="0" dirty="0">
                          <a:effectLst/>
                        </a:rPr>
                        <a:t>扮演馆长展示“一夜生锈”的古币，发布救援任务（侦破锈因</a:t>
                      </a:r>
                      <a:r>
                        <a:rPr lang="en-US" altLang="zh-CN" sz="1200" b="0" dirty="0">
                          <a:effectLst/>
                        </a:rPr>
                        <a:t>/</a:t>
                      </a:r>
                      <a:r>
                        <a:rPr lang="zh-CN" altLang="en-US" sz="1200" b="0" dirty="0">
                          <a:effectLst/>
                        </a:rPr>
                        <a:t>修复</a:t>
                      </a:r>
                      <a:r>
                        <a:rPr lang="en-US" altLang="zh-CN" sz="1200" b="0" dirty="0">
                          <a:effectLst/>
                        </a:rPr>
                        <a:t>/</a:t>
                      </a:r>
                      <a:r>
                        <a:rPr lang="zh-CN" altLang="en-US" sz="1200" b="0" dirty="0">
                          <a:effectLst/>
                        </a:rPr>
                        <a:t>设计装甲）。</a:t>
                      </a:r>
                      <a:endParaRPr lang="zh-CN" altLang="en-US" sz="1200" b="0" dirty="0">
                        <a:effectLst/>
                      </a:endParaRPr>
                    </a:p>
                    <a:p>
                      <a:r>
                        <a:rPr lang="zh-CN" altLang="en-US" sz="1200" b="1" dirty="0">
                          <a:effectLst/>
                        </a:rPr>
                        <a:t>历史侦查：</a:t>
                      </a:r>
                      <a:r>
                        <a:rPr lang="zh-CN" altLang="en-US" sz="1200" b="0" dirty="0">
                          <a:effectLst/>
                        </a:rPr>
                        <a:t>分组抽取朝代钱币盲盒（如唐代铜币），查询其历史背景与锈蚀案例。</a:t>
                      </a:r>
                      <a:endParaRPr lang="zh-CN" altLang="en-US" sz="1200" b="0" dirty="0">
                        <a:effectLst/>
                      </a:endParaRPr>
                    </a:p>
                    <a:p>
                      <a:r>
                        <a:rPr lang="zh-CN" altLang="en-US" sz="1200" b="1" dirty="0">
                          <a:effectLst/>
                        </a:rPr>
                        <a:t>角色分工：</a:t>
                      </a:r>
                      <a:r>
                        <a:rPr lang="zh-CN" altLang="en-US" sz="1200" b="0" dirty="0">
                          <a:effectLst/>
                        </a:rPr>
                        <a:t>化学侦探、药剂师、工程师等，制定初步假设（</a:t>
                      </a:r>
                      <a:r>
                        <a:rPr lang="en-US" altLang="zh-CN" sz="1200" b="0" dirty="0">
                          <a:effectLst/>
                        </a:rPr>
                        <a:t>O₂/H₂O/</a:t>
                      </a:r>
                      <a:r>
                        <a:rPr lang="zh-CN" altLang="en-US" sz="1200" b="0" dirty="0">
                          <a:effectLst/>
                        </a:rPr>
                        <a:t>盐分？）。</a:t>
                      </a:r>
                      <a:endParaRPr lang="zh-CN" altLang="en-US" sz="1200" b="0" dirty="0">
                        <a:effectLst/>
                      </a:endParaRPr>
                    </a:p>
                  </a:txBody>
                  <a:tcPr marR="47625" marT="47625" marB="47625" anchor="ctr">
                    <a:solidFill>
                      <a:srgbClr val="DEDBC0"/>
                    </a:solidFill>
                  </a:tcPr>
                </a:tc>
                <a:tc>
                  <a:txBody>
                    <a:bodyPr/>
                    <a:lstStyle/>
                    <a:p>
                      <a:pPr marL="0" algn="l" defTabSz="914400" rtl="0" eaLnBrk="1" latinLnBrk="0" hangingPunct="1">
                        <a:lnSpc>
                          <a:spcPct val="150000"/>
                        </a:lnSpc>
                      </a:pPr>
                      <a:r>
                        <a:rPr lang="zh-CN" altLang="en-US" sz="1200" b="0" kern="1200" dirty="0">
                          <a:solidFill>
                            <a:schemeClr val="dk1"/>
                          </a:solidFill>
                          <a:effectLst/>
                          <a:latin typeface="+mn-lt"/>
                          <a:ea typeface="+mn-ea"/>
                          <a:cs typeface="+mn-cs"/>
                        </a:rPr>
                        <a:t>观察锈蚀特征并标注</a:t>
                      </a:r>
                      <a:r>
                        <a:rPr lang="en-US" altLang="zh-CN" sz="1200" b="0" kern="1200" dirty="0">
                          <a:solidFill>
                            <a:schemeClr val="dk1"/>
                          </a:solidFill>
                          <a:effectLst/>
                          <a:latin typeface="+mn-lt"/>
                          <a:ea typeface="+mn-ea"/>
                          <a:cs typeface="+mn-cs"/>
                        </a:rPr>
                        <a:t>《</a:t>
                      </a:r>
                      <a:r>
                        <a:rPr lang="zh-CN" altLang="en-US" sz="1200" b="0" kern="1200" dirty="0">
                          <a:solidFill>
                            <a:schemeClr val="dk1"/>
                          </a:solidFill>
                          <a:effectLst/>
                          <a:latin typeface="+mn-lt"/>
                          <a:ea typeface="+mn-ea"/>
                          <a:cs typeface="+mn-cs"/>
                        </a:rPr>
                        <a:t>体检报告</a:t>
                      </a:r>
                      <a:r>
                        <a:rPr lang="en-US" altLang="zh-CN" sz="1200" b="0" kern="1200" dirty="0">
                          <a:solidFill>
                            <a:schemeClr val="dk1"/>
                          </a:solidFill>
                          <a:effectLst/>
                          <a:latin typeface="+mn-lt"/>
                          <a:ea typeface="+mn-ea"/>
                          <a:cs typeface="+mn-cs"/>
                        </a:rPr>
                        <a:t>》</a:t>
                      </a:r>
                      <a:r>
                        <a:rPr lang="zh-CN" altLang="en-US" sz="1200" b="0" kern="1200" dirty="0">
                          <a:solidFill>
                            <a:schemeClr val="dk1"/>
                          </a:solidFill>
                          <a:effectLst/>
                          <a:latin typeface="+mn-lt"/>
                          <a:ea typeface="+mn-ea"/>
                          <a:cs typeface="+mn-cs"/>
                        </a:rPr>
                        <a:t>。</a:t>
                      </a:r>
                      <a:endParaRPr lang="zh-CN" altLang="en-US" sz="1200" b="0" kern="1200" dirty="0">
                        <a:solidFill>
                          <a:schemeClr val="dk1"/>
                        </a:solidFill>
                        <a:effectLst/>
                        <a:latin typeface="+mn-lt"/>
                        <a:ea typeface="+mn-ea"/>
                        <a:cs typeface="+mn-cs"/>
                      </a:endParaRPr>
                    </a:p>
                    <a:p>
                      <a:pPr marL="0" algn="l" defTabSz="914400" rtl="0" eaLnBrk="1" latinLnBrk="0" hangingPunct="1">
                        <a:lnSpc>
                          <a:spcPct val="150000"/>
                        </a:lnSpc>
                      </a:pPr>
                      <a:r>
                        <a:rPr lang="zh-CN" altLang="en-US" sz="1200" b="0" kern="1200" dirty="0">
                          <a:solidFill>
                            <a:schemeClr val="dk1"/>
                          </a:solidFill>
                          <a:effectLst/>
                          <a:latin typeface="+mn-lt"/>
                          <a:ea typeface="+mn-ea"/>
                          <a:cs typeface="+mn-cs"/>
                        </a:rPr>
                        <a:t>小组讨论“嫌疑人”名单，提出假设。</a:t>
                      </a:r>
                      <a:endParaRPr lang="zh-CN" altLang="en-US" sz="1200" b="0" kern="1200" dirty="0">
                        <a:solidFill>
                          <a:schemeClr val="dk1"/>
                        </a:solidFill>
                        <a:effectLst/>
                        <a:latin typeface="+mn-lt"/>
                        <a:ea typeface="+mn-ea"/>
                        <a:cs typeface="+mn-cs"/>
                      </a:endParaRPr>
                    </a:p>
                  </a:txBody>
                  <a:tcPr marL="47625" marR="47625" marT="47625" marB="47625" anchor="ctr">
                    <a:solidFill>
                      <a:srgbClr val="DEDBC0"/>
                    </a:solidFill>
                  </a:tcPr>
                </a:tc>
                <a:tc>
                  <a:txBody>
                    <a:bodyPr/>
                    <a:lstStyle/>
                    <a:p>
                      <a:pPr marL="0" algn="l" defTabSz="914400" rtl="0" eaLnBrk="1" latinLnBrk="0" hangingPunct="1">
                        <a:lnSpc>
                          <a:spcPct val="150000"/>
                        </a:lnSpc>
                      </a:pPr>
                      <a:r>
                        <a:rPr lang="zh-CN" altLang="en-US" sz="1200" b="0" kern="1200" dirty="0">
                          <a:solidFill>
                            <a:schemeClr val="dk1"/>
                          </a:solidFill>
                          <a:effectLst/>
                          <a:latin typeface="+mn-lt"/>
                          <a:ea typeface="+mn-ea"/>
                          <a:cs typeface="+mn-cs"/>
                        </a:rPr>
                        <a:t>建立案件档案，锁定调查方向。</a:t>
                      </a:r>
                      <a:endParaRPr lang="zh-CN" altLang="en-US" sz="1200" b="0" kern="1200" dirty="0">
                        <a:solidFill>
                          <a:schemeClr val="dk1"/>
                        </a:solidFill>
                        <a:effectLst/>
                        <a:latin typeface="+mn-lt"/>
                        <a:ea typeface="+mn-ea"/>
                        <a:cs typeface="+mn-cs"/>
                      </a:endParaRPr>
                    </a:p>
                  </a:txBody>
                  <a:tcPr marL="47625" marR="47625" marT="47625" marB="47625" anchor="ctr">
                    <a:solidFill>
                      <a:srgbClr val="DEDBC0"/>
                    </a:solidFill>
                  </a:tcPr>
                </a:tc>
              </a:tr>
              <a:tr h="732081">
                <a:tc>
                  <a:txBody>
                    <a:bodyPr/>
                    <a:lstStyle/>
                    <a:p>
                      <a:r>
                        <a:rPr lang="zh-CN" altLang="en-US" sz="1200" b="1" kern="1200" dirty="0">
                          <a:solidFill>
                            <a:schemeClr val="dk1"/>
                          </a:solidFill>
                          <a:effectLst/>
                          <a:latin typeface="+mn-lt"/>
                          <a:ea typeface="+mn-ea"/>
                          <a:cs typeface="+mn-cs"/>
                        </a:rPr>
                        <a:t>盲盒实验：</a:t>
                      </a:r>
                      <a:r>
                        <a:rPr lang="zh-CN" altLang="en-US" sz="1200" b="0" kern="1200" dirty="0">
                          <a:solidFill>
                            <a:schemeClr val="dk1"/>
                          </a:solidFill>
                          <a:effectLst/>
                          <a:latin typeface="+mn-lt"/>
                          <a:ea typeface="+mn-ea"/>
                          <a:cs typeface="+mn-cs"/>
                        </a:rPr>
                        <a:t>每组测试不同变量（盐</a:t>
                      </a:r>
                      <a:r>
                        <a:rPr lang="en-US" altLang="zh-CN" sz="1200" b="0" kern="1200" dirty="0">
                          <a:solidFill>
                            <a:schemeClr val="dk1"/>
                          </a:solidFill>
                          <a:effectLst/>
                          <a:latin typeface="+mn-lt"/>
                          <a:ea typeface="+mn-ea"/>
                          <a:cs typeface="+mn-cs"/>
                        </a:rPr>
                        <a:t>/</a:t>
                      </a:r>
                      <a:r>
                        <a:rPr lang="zh-CN" altLang="en-US" sz="1200" b="0" kern="1200" dirty="0">
                          <a:solidFill>
                            <a:schemeClr val="dk1"/>
                          </a:solidFill>
                          <a:effectLst/>
                          <a:latin typeface="+mn-lt"/>
                          <a:ea typeface="+mn-ea"/>
                          <a:cs typeface="+mn-cs"/>
                        </a:rPr>
                        <a:t>水</a:t>
                      </a:r>
                      <a:r>
                        <a:rPr lang="en-US" altLang="zh-CN" sz="1200" b="0" kern="1200" dirty="0">
                          <a:solidFill>
                            <a:schemeClr val="dk1"/>
                          </a:solidFill>
                          <a:effectLst/>
                          <a:latin typeface="+mn-lt"/>
                          <a:ea typeface="+mn-ea"/>
                          <a:cs typeface="+mn-cs"/>
                        </a:rPr>
                        <a:t>/CO₂</a:t>
                      </a:r>
                      <a:r>
                        <a:rPr lang="zh-CN" altLang="en-US" sz="1200" b="0" kern="1200" dirty="0">
                          <a:solidFill>
                            <a:schemeClr val="dk1"/>
                          </a:solidFill>
                          <a:effectLst/>
                          <a:latin typeface="+mn-lt"/>
                          <a:ea typeface="+mn-ea"/>
                          <a:cs typeface="+mn-cs"/>
                        </a:rPr>
                        <a:t>环境）对钱币的影响。</a:t>
                      </a:r>
                      <a:endParaRPr lang="zh-CN" altLang="en-US" sz="1200" b="0" kern="1200" dirty="0">
                        <a:solidFill>
                          <a:schemeClr val="dk1"/>
                        </a:solidFill>
                        <a:effectLst/>
                        <a:latin typeface="+mn-lt"/>
                        <a:ea typeface="+mn-ea"/>
                        <a:cs typeface="+mn-cs"/>
                      </a:endParaRPr>
                    </a:p>
                    <a:p>
                      <a:r>
                        <a:rPr lang="zh-CN" altLang="en-US" sz="1200" b="1" kern="1200" dirty="0">
                          <a:solidFill>
                            <a:schemeClr val="dk1"/>
                          </a:solidFill>
                          <a:effectLst/>
                          <a:latin typeface="+mn-lt"/>
                          <a:ea typeface="+mn-ea"/>
                          <a:cs typeface="+mn-cs"/>
                        </a:rPr>
                        <a:t>凶手指认卡：</a:t>
                      </a:r>
                      <a:r>
                        <a:rPr lang="zh-CN" altLang="en-US" sz="1200" b="0" kern="1200" dirty="0">
                          <a:solidFill>
                            <a:schemeClr val="dk1"/>
                          </a:solidFill>
                          <a:effectLst/>
                          <a:latin typeface="+mn-lt"/>
                          <a:ea typeface="+mn-ea"/>
                          <a:cs typeface="+mn-cs"/>
                        </a:rPr>
                        <a:t>记录现象，排除无关变量，初步锁定“真凶”（如盐水组→盐分）。</a:t>
                      </a:r>
                      <a:endParaRPr lang="zh-CN" altLang="en-US" sz="1200" b="0" kern="1200" dirty="0">
                        <a:solidFill>
                          <a:schemeClr val="dk1"/>
                        </a:solidFill>
                        <a:effectLst/>
                        <a:latin typeface="+mn-lt"/>
                        <a:ea typeface="+mn-ea"/>
                        <a:cs typeface="+mn-cs"/>
                      </a:endParaRPr>
                    </a:p>
                  </a:txBody>
                  <a:tcPr marR="47625" marT="47625" marB="47625" anchor="ctr"/>
                </a:tc>
                <a:tc>
                  <a:txBody>
                    <a:bodyPr/>
                    <a:lstStyle/>
                    <a:p>
                      <a:r>
                        <a:rPr lang="zh-CN" altLang="en-US" sz="1200" dirty="0">
                          <a:effectLst/>
                        </a:rPr>
                        <a:t>动手操作实验，观察并记录锈蚀变化。</a:t>
                      </a:r>
                      <a:endParaRPr lang="zh-CN" altLang="en-US" sz="1200" dirty="0">
                        <a:effectLst/>
                      </a:endParaRPr>
                    </a:p>
                    <a:p>
                      <a:endParaRPr lang="zh-CN" altLang="en-US" sz="1200" dirty="0">
                        <a:effectLst/>
                      </a:endParaRPr>
                    </a:p>
                    <a:p>
                      <a:r>
                        <a:rPr lang="zh-CN" altLang="en-US" sz="1200" dirty="0">
                          <a:effectLst/>
                        </a:rPr>
                        <a:t>小组辩论变量作用，汇报推理过程。</a:t>
                      </a:r>
                      <a:endParaRPr lang="zh-CN" altLang="en-US" sz="1200" dirty="0">
                        <a:effectLst/>
                      </a:endParaRPr>
                    </a:p>
                  </a:txBody>
                  <a:tcPr marL="47625" marR="47625" marT="47625" marB="47625" anchor="ctr"/>
                </a:tc>
                <a:tc>
                  <a:txBody>
                    <a:bodyPr/>
                    <a:lstStyle/>
                    <a:p>
                      <a:r>
                        <a:rPr lang="zh-CN" altLang="en-US" sz="1200" dirty="0">
                          <a:effectLst/>
                        </a:rPr>
                        <a:t>缩小“嫌疑人”范围，为修复方案铺垫。</a:t>
                      </a:r>
                      <a:endParaRPr lang="zh-CN" altLang="en-US" sz="1200" dirty="0">
                        <a:effectLst/>
                      </a:endParaRPr>
                    </a:p>
                  </a:txBody>
                  <a:tcPr marL="47625" marR="47625" marT="47625" marB="47625"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left)">
                                      <p:cBhvr>
                                        <p:cTn id="7" dur="500"/>
                                        <p:tgtEl>
                                          <p:spTgt spid="14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wipe(left)">
                                      <p:cBhvr>
                                        <p:cTn id="10"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nimBg="1"/>
      <p:bldP spid="143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7954" y="116632"/>
          <a:ext cx="8788092" cy="6404032"/>
        </p:xfrm>
        <a:graphic>
          <a:graphicData uri="http://schemas.openxmlformats.org/drawingml/2006/table">
            <a:tbl>
              <a:tblPr firstRow="1" bandRow="1">
                <a:tableStyleId>{5C22544A-7EE6-4342-B048-85BDC9FD1C3A}</a:tableStyleId>
              </a:tblPr>
              <a:tblGrid>
                <a:gridCol w="3313063"/>
                <a:gridCol w="3168352"/>
                <a:gridCol w="2306677"/>
              </a:tblGrid>
              <a:tr h="504056">
                <a:tc>
                  <a:txBody>
                    <a:bodyPr/>
                    <a:lstStyle/>
                    <a:p>
                      <a:pPr algn="ctr"/>
                      <a:r>
                        <a:rPr lang="zh-CN" altLang="en-US" sz="1200" b="1" dirty="0">
                          <a:effectLst/>
                        </a:rPr>
                        <a:t>任务链</a:t>
                      </a:r>
                      <a:endParaRPr lang="zh-CN" altLang="en-US" sz="1200" b="1" dirty="0">
                        <a:effectLst/>
                      </a:endParaRPr>
                    </a:p>
                  </a:txBody>
                  <a:tcPr marR="47625" marT="47625" marB="47625" anchor="ctr">
                    <a:solidFill>
                      <a:srgbClr val="B9B379"/>
                    </a:solidFill>
                  </a:tcPr>
                </a:tc>
                <a:tc>
                  <a:txBody>
                    <a:bodyPr/>
                    <a:lstStyle/>
                    <a:p>
                      <a:pPr algn="ctr"/>
                      <a:r>
                        <a:rPr lang="zh-CN" altLang="en-US" sz="1200" b="1" dirty="0">
                          <a:effectLst/>
                        </a:rPr>
                        <a:t>学生参与</a:t>
                      </a:r>
                      <a:endParaRPr lang="zh-CN" altLang="en-US" sz="1200" b="1" dirty="0">
                        <a:effectLst/>
                      </a:endParaRPr>
                    </a:p>
                  </a:txBody>
                  <a:tcPr marL="47625" marR="47625" marT="47625" marB="47625" anchor="ctr">
                    <a:solidFill>
                      <a:srgbClr val="B9B379"/>
                    </a:solidFill>
                  </a:tcPr>
                </a:tc>
                <a:tc>
                  <a:txBody>
                    <a:bodyPr/>
                    <a:lstStyle/>
                    <a:p>
                      <a:pPr algn="ctr"/>
                      <a:r>
                        <a:rPr lang="zh-CN" altLang="en-US" sz="1200" b="1" dirty="0">
                          <a:effectLst/>
                        </a:rPr>
                        <a:t>情境推进</a:t>
                      </a:r>
                      <a:endParaRPr lang="zh-CN" altLang="en-US" sz="1200" b="1" dirty="0">
                        <a:effectLst/>
                      </a:endParaRPr>
                    </a:p>
                  </a:txBody>
                  <a:tcPr marL="47625" marR="47625" marT="47625" marB="47625" anchor="ctr">
                    <a:solidFill>
                      <a:srgbClr val="B9B379"/>
                    </a:solidFill>
                  </a:tcPr>
                </a:tc>
              </a:tr>
              <a:tr h="732081">
                <a:tc>
                  <a:txBody>
                    <a:bodyPr/>
                    <a:lstStyle/>
                    <a:p>
                      <a:r>
                        <a:rPr lang="zh-CN" altLang="en-US" sz="1200" b="1" dirty="0">
                          <a:effectLst/>
                        </a:rPr>
                        <a:t>组间辩论：</a:t>
                      </a:r>
                      <a:r>
                        <a:rPr lang="zh-CN" altLang="en-US" sz="1200" b="0" dirty="0">
                          <a:effectLst/>
                        </a:rPr>
                        <a:t>对比不同组实验结果，质疑矛盾点（如“无水为何也锈？”）。</a:t>
                      </a:r>
                      <a:endParaRPr lang="zh-CN" altLang="en-US" sz="1200" b="1" dirty="0">
                        <a:effectLst/>
                      </a:endParaRPr>
                    </a:p>
                    <a:p>
                      <a:r>
                        <a:rPr lang="zh-CN" altLang="en-US" sz="1200" b="1" dirty="0">
                          <a:effectLst/>
                        </a:rPr>
                        <a:t>科学归纳：</a:t>
                      </a:r>
                      <a:r>
                        <a:rPr lang="zh-CN" altLang="en-US" sz="1200" b="0" dirty="0">
                          <a:effectLst/>
                        </a:rPr>
                        <a:t>教师引导总结锈蚀必要条件（</a:t>
                      </a:r>
                      <a:r>
                        <a:rPr lang="en-US" altLang="zh-CN" sz="1200" b="0" dirty="0">
                          <a:effectLst/>
                        </a:rPr>
                        <a:t>O₂+H₂O+CO₂/</a:t>
                      </a:r>
                      <a:r>
                        <a:rPr lang="zh-CN" altLang="en-US" sz="1200" b="0" dirty="0">
                          <a:effectLst/>
                        </a:rPr>
                        <a:t>盐分加速）。</a:t>
                      </a:r>
                      <a:endParaRPr lang="zh-CN" altLang="en-US" sz="1200" b="0" dirty="0">
                        <a:effectLst/>
                      </a:endParaRPr>
                    </a:p>
                  </a:txBody>
                  <a:tcPr marR="47625" marT="47625" marB="47625" anchor="ctr">
                    <a:solidFill>
                      <a:srgbClr val="DEDBC0"/>
                    </a:solidFill>
                  </a:tcPr>
                </a:tc>
                <a:tc>
                  <a:txBody>
                    <a:bodyPr/>
                    <a:lstStyle/>
                    <a:p>
                      <a:pPr marL="0" algn="l" defTabSz="914400" rtl="0" eaLnBrk="1" latinLnBrk="0" hangingPunct="1">
                        <a:lnSpc>
                          <a:spcPct val="150000"/>
                        </a:lnSpc>
                      </a:pPr>
                      <a:r>
                        <a:rPr lang="zh-CN" altLang="en-US" sz="1200" b="0" kern="1200" dirty="0">
                          <a:solidFill>
                            <a:schemeClr val="dk1"/>
                          </a:solidFill>
                          <a:effectLst/>
                          <a:latin typeface="+mn-lt"/>
                          <a:ea typeface="+mn-ea"/>
                          <a:cs typeface="+mn-cs"/>
                        </a:rPr>
                        <a:t>填写“复盘卡”，结合历史情境提出古代保存建议。</a:t>
                      </a:r>
                      <a:endParaRPr lang="zh-CN" altLang="en-US" sz="1200" b="0" kern="1200" dirty="0">
                        <a:solidFill>
                          <a:schemeClr val="dk1"/>
                        </a:solidFill>
                        <a:effectLst/>
                        <a:latin typeface="+mn-lt"/>
                        <a:ea typeface="+mn-ea"/>
                        <a:cs typeface="+mn-cs"/>
                      </a:endParaRPr>
                    </a:p>
                    <a:p>
                      <a:pPr marL="0" algn="l" defTabSz="914400" rtl="0" eaLnBrk="1" latinLnBrk="0" hangingPunct="1">
                        <a:lnSpc>
                          <a:spcPct val="150000"/>
                        </a:lnSpc>
                      </a:pPr>
                      <a:r>
                        <a:rPr lang="zh-CN" altLang="en-US" sz="1200" b="0" kern="1200" dirty="0">
                          <a:solidFill>
                            <a:schemeClr val="dk1"/>
                          </a:solidFill>
                          <a:effectLst/>
                          <a:latin typeface="+mn-lt"/>
                          <a:ea typeface="+mn-ea"/>
                          <a:cs typeface="+mn-cs"/>
                        </a:rPr>
                        <a:t>修正假设，理解氧化反应机理。</a:t>
                      </a:r>
                      <a:endParaRPr lang="zh-CN" altLang="en-US" sz="1200" b="0" kern="1200" dirty="0">
                        <a:solidFill>
                          <a:schemeClr val="dk1"/>
                        </a:solidFill>
                        <a:effectLst/>
                        <a:latin typeface="+mn-lt"/>
                        <a:ea typeface="+mn-ea"/>
                        <a:cs typeface="+mn-cs"/>
                      </a:endParaRPr>
                    </a:p>
                  </a:txBody>
                  <a:tcPr marL="47625" marR="47625" marT="47625" marB="47625" anchor="ctr">
                    <a:solidFill>
                      <a:srgbClr val="DEDBC0"/>
                    </a:solidFill>
                  </a:tcPr>
                </a:tc>
                <a:tc>
                  <a:txBody>
                    <a:bodyPr/>
                    <a:lstStyle/>
                    <a:p>
                      <a:pPr marL="0" algn="l" defTabSz="914400" rtl="0" eaLnBrk="1" latinLnBrk="0" hangingPunct="1">
                        <a:lnSpc>
                          <a:spcPct val="150000"/>
                        </a:lnSpc>
                      </a:pPr>
                      <a:r>
                        <a:rPr lang="zh-CN" altLang="en-US" sz="1200" b="0" kern="1200" dirty="0">
                          <a:solidFill>
                            <a:schemeClr val="dk1"/>
                          </a:solidFill>
                          <a:effectLst/>
                          <a:latin typeface="+mn-lt"/>
                          <a:ea typeface="+mn-ea"/>
                          <a:cs typeface="+mn-cs"/>
                        </a:rPr>
                        <a:t>确认“真凶”化学本质，转向修复任务。</a:t>
                      </a:r>
                      <a:endParaRPr lang="zh-CN" altLang="en-US" sz="1200" b="0" kern="1200" dirty="0">
                        <a:solidFill>
                          <a:schemeClr val="dk1"/>
                        </a:solidFill>
                        <a:effectLst/>
                        <a:latin typeface="+mn-lt"/>
                        <a:ea typeface="+mn-ea"/>
                        <a:cs typeface="+mn-cs"/>
                      </a:endParaRPr>
                    </a:p>
                  </a:txBody>
                  <a:tcPr marL="47625" marR="47625" marT="47625" marB="47625" anchor="ctr">
                    <a:solidFill>
                      <a:srgbClr val="DEDBC0"/>
                    </a:solidFill>
                  </a:tcPr>
                </a:tc>
              </a:tr>
              <a:tr h="732081">
                <a:tc>
                  <a:txBody>
                    <a:bodyPr/>
                    <a:lstStyle/>
                    <a:p>
                      <a:r>
                        <a:rPr lang="zh-CN" altLang="en-US" sz="1200" b="1" kern="1200" dirty="0">
                          <a:solidFill>
                            <a:schemeClr val="dk1"/>
                          </a:solidFill>
                          <a:effectLst/>
                          <a:latin typeface="+mn-lt"/>
                          <a:ea typeface="+mn-ea"/>
                          <a:cs typeface="+mn-cs"/>
                        </a:rPr>
                        <a:t>还原剂实验：</a:t>
                      </a:r>
                      <a:r>
                        <a:rPr lang="zh-CN" altLang="en-US" sz="1200" b="0" kern="1200" dirty="0">
                          <a:solidFill>
                            <a:schemeClr val="dk1"/>
                          </a:solidFill>
                          <a:effectLst/>
                          <a:latin typeface="+mn-lt"/>
                          <a:ea typeface="+mn-ea"/>
                          <a:cs typeface="+mn-cs"/>
                        </a:rPr>
                        <a:t>测试柠檬酸、维生素</a:t>
                      </a:r>
                      <a:r>
                        <a:rPr lang="en-US" altLang="zh-CN" sz="1200" b="0" kern="1200" dirty="0">
                          <a:solidFill>
                            <a:schemeClr val="dk1"/>
                          </a:solidFill>
                          <a:effectLst/>
                          <a:latin typeface="+mn-lt"/>
                          <a:ea typeface="+mn-ea"/>
                          <a:cs typeface="+mn-cs"/>
                        </a:rPr>
                        <a:t>C</a:t>
                      </a:r>
                      <a:r>
                        <a:rPr lang="zh-CN" altLang="en-US" sz="1200" b="0" kern="1200" dirty="0">
                          <a:solidFill>
                            <a:schemeClr val="dk1"/>
                          </a:solidFill>
                          <a:effectLst/>
                          <a:latin typeface="+mn-lt"/>
                          <a:ea typeface="+mn-ea"/>
                          <a:cs typeface="+mn-cs"/>
                        </a:rPr>
                        <a:t>等对不同金属锈蚀的修复效果。</a:t>
                      </a:r>
                      <a:endParaRPr lang="zh-CN" altLang="en-US" sz="1200" b="0" kern="1200" dirty="0">
                        <a:solidFill>
                          <a:schemeClr val="dk1"/>
                        </a:solidFill>
                        <a:effectLst/>
                        <a:latin typeface="+mn-lt"/>
                        <a:ea typeface="+mn-ea"/>
                        <a:cs typeface="+mn-cs"/>
                      </a:endParaRPr>
                    </a:p>
                    <a:p>
                      <a:r>
                        <a:rPr lang="zh-CN" altLang="en-US" sz="1200" b="1" kern="1200" dirty="0">
                          <a:solidFill>
                            <a:schemeClr val="dk1"/>
                          </a:solidFill>
                          <a:effectLst/>
                          <a:latin typeface="+mn-lt"/>
                          <a:ea typeface="+mn-ea"/>
                          <a:cs typeface="+mn-cs"/>
                        </a:rPr>
                        <a:t>安全操作：</a:t>
                      </a:r>
                      <a:r>
                        <a:rPr lang="zh-CN" altLang="en-US" sz="1200" b="0" kern="1200" dirty="0">
                          <a:solidFill>
                            <a:schemeClr val="dk1"/>
                          </a:solidFill>
                          <a:effectLst/>
                          <a:latin typeface="+mn-lt"/>
                          <a:ea typeface="+mn-ea"/>
                          <a:cs typeface="+mn-cs"/>
                        </a:rPr>
                        <a:t>佩戴护目镜，通过智能体优化配比（如“铅钱用醋酸风险？”）</a:t>
                      </a:r>
                      <a:r>
                        <a:rPr lang="zh-CN" altLang="en-US" sz="1200" b="1" kern="1200" dirty="0">
                          <a:solidFill>
                            <a:schemeClr val="dk1"/>
                          </a:solidFill>
                          <a:effectLst/>
                          <a:latin typeface="+mn-lt"/>
                          <a:ea typeface="+mn-ea"/>
                          <a:cs typeface="+mn-cs"/>
                        </a:rPr>
                        <a:t>。</a:t>
                      </a:r>
                      <a:endParaRPr lang="zh-CN" altLang="en-US" sz="1200" b="0" kern="1200" dirty="0">
                        <a:solidFill>
                          <a:schemeClr val="dk1"/>
                        </a:solidFill>
                        <a:effectLst/>
                        <a:latin typeface="+mn-lt"/>
                        <a:ea typeface="+mn-ea"/>
                        <a:cs typeface="+mn-cs"/>
                      </a:endParaRPr>
                    </a:p>
                  </a:txBody>
                  <a:tcPr marR="47625" marT="47625" marB="47625" anchor="ctr"/>
                </a:tc>
                <a:tc>
                  <a:txBody>
                    <a:bodyPr/>
                    <a:lstStyle/>
                    <a:p>
                      <a:r>
                        <a:rPr lang="zh-CN" altLang="en-US" sz="1200" dirty="0">
                          <a:effectLst/>
                        </a:rPr>
                        <a:t>角色分工：药剂师调配试剂，工程师记录数据。</a:t>
                      </a:r>
                      <a:endParaRPr lang="zh-CN" altLang="en-US" sz="1200" dirty="0">
                        <a:effectLst/>
                      </a:endParaRPr>
                    </a:p>
                    <a:p>
                      <a:endParaRPr lang="zh-CN" altLang="en-US" sz="1200" dirty="0">
                        <a:effectLst/>
                      </a:endParaRPr>
                    </a:p>
                    <a:p>
                      <a:r>
                        <a:rPr lang="zh-CN" altLang="en-US" sz="1200" dirty="0">
                          <a:effectLst/>
                        </a:rPr>
                        <a:t>拍摄修复对比图，分析最佳方案。</a:t>
                      </a:r>
                      <a:endParaRPr lang="zh-CN" altLang="en-US" sz="1200" dirty="0">
                        <a:effectLst/>
                      </a:endParaRPr>
                    </a:p>
                  </a:txBody>
                  <a:tcPr marL="47625" marR="47625" marT="47625" marB="47625" anchor="ctr"/>
                </a:tc>
                <a:tc>
                  <a:txBody>
                    <a:bodyPr/>
                    <a:lstStyle/>
                    <a:p>
                      <a:pPr>
                        <a:lnSpc>
                          <a:spcPct val="150000"/>
                        </a:lnSpc>
                      </a:pPr>
                      <a:r>
                        <a:rPr lang="zh-CN" altLang="en-US" sz="1200" dirty="0">
                          <a:effectLst/>
                        </a:rPr>
                        <a:t>完成“救援”第一步</a:t>
                      </a:r>
                      <a:r>
                        <a:rPr lang="en-US" altLang="zh-CN" sz="1200" dirty="0">
                          <a:effectLst/>
                        </a:rPr>
                        <a:t>——</a:t>
                      </a:r>
                      <a:r>
                        <a:rPr lang="zh-CN" altLang="en-US" sz="1200" dirty="0">
                          <a:effectLst/>
                        </a:rPr>
                        <a:t>修复古币。</a:t>
                      </a:r>
                      <a:endParaRPr lang="zh-CN" altLang="en-US" sz="1200" dirty="0">
                        <a:effectLst/>
                      </a:endParaRPr>
                    </a:p>
                  </a:txBody>
                  <a:tcPr marL="47625" marR="47625" marT="47625" marB="47625" anchor="ctr"/>
                </a:tc>
              </a:tr>
              <a:tr h="732081">
                <a:tc>
                  <a:txBody>
                    <a:bodyPr/>
                    <a:lstStyle/>
                    <a:p>
                      <a:r>
                        <a:rPr lang="zh-CN" altLang="en-US" sz="1200" b="1" kern="1200" dirty="0">
                          <a:solidFill>
                            <a:schemeClr val="dk1"/>
                          </a:solidFill>
                          <a:effectLst/>
                          <a:latin typeface="+mn-lt"/>
                          <a:ea typeface="+mn-ea"/>
                          <a:cs typeface="+mn-cs"/>
                        </a:rPr>
                        <a:t>古今对比：</a:t>
                      </a:r>
                      <a:r>
                        <a:rPr lang="zh-CN" altLang="en-US" sz="1200" b="0" kern="1200" dirty="0">
                          <a:solidFill>
                            <a:schemeClr val="dk1"/>
                          </a:solidFill>
                          <a:effectLst/>
                          <a:latin typeface="+mn-lt"/>
                          <a:ea typeface="+mn-ea"/>
                          <a:cs typeface="+mn-cs"/>
                        </a:rPr>
                        <a:t>古法（醋</a:t>
                      </a:r>
                      <a:r>
                        <a:rPr lang="en-US" altLang="zh-CN" sz="1200" b="0" kern="1200" dirty="0">
                          <a:solidFill>
                            <a:schemeClr val="dk1"/>
                          </a:solidFill>
                          <a:effectLst/>
                          <a:latin typeface="+mn-lt"/>
                          <a:ea typeface="+mn-ea"/>
                          <a:cs typeface="+mn-cs"/>
                        </a:rPr>
                        <a:t>+</a:t>
                      </a:r>
                      <a:r>
                        <a:rPr lang="zh-CN" altLang="en-US" sz="1200" b="0" kern="1200" dirty="0">
                          <a:solidFill>
                            <a:schemeClr val="dk1"/>
                          </a:solidFill>
                          <a:effectLst/>
                          <a:latin typeface="+mn-lt"/>
                          <a:ea typeface="+mn-ea"/>
                          <a:cs typeface="+mn-cs"/>
                        </a:rPr>
                        <a:t>木炭）</a:t>
                      </a:r>
                      <a:r>
                        <a:rPr lang="en-US" altLang="zh-CN" sz="1200" b="0" kern="1200" dirty="0">
                          <a:solidFill>
                            <a:schemeClr val="dk1"/>
                          </a:solidFill>
                          <a:effectLst/>
                          <a:latin typeface="+mn-lt"/>
                          <a:ea typeface="+mn-ea"/>
                          <a:cs typeface="+mn-cs"/>
                        </a:rPr>
                        <a:t>vs </a:t>
                      </a:r>
                      <a:r>
                        <a:rPr lang="zh-CN" altLang="en-US" sz="1200" b="0" kern="1200" dirty="0">
                          <a:solidFill>
                            <a:schemeClr val="dk1"/>
                          </a:solidFill>
                          <a:effectLst/>
                          <a:latin typeface="+mn-lt"/>
                          <a:ea typeface="+mn-ea"/>
                          <a:cs typeface="+mn-cs"/>
                        </a:rPr>
                        <a:t>现代（学生方案）处理同批次锈片。</a:t>
                      </a:r>
                      <a:endParaRPr lang="zh-CN" altLang="en-US" sz="1200" b="0" kern="1200" dirty="0">
                        <a:solidFill>
                          <a:schemeClr val="dk1"/>
                        </a:solidFill>
                        <a:effectLst/>
                        <a:latin typeface="+mn-lt"/>
                        <a:ea typeface="+mn-ea"/>
                        <a:cs typeface="+mn-cs"/>
                      </a:endParaRPr>
                    </a:p>
                    <a:p>
                      <a:endParaRPr lang="zh-CN" altLang="en-US" sz="1200" b="0" kern="1200" dirty="0">
                        <a:solidFill>
                          <a:schemeClr val="dk1"/>
                        </a:solidFill>
                        <a:effectLst/>
                        <a:latin typeface="+mn-lt"/>
                        <a:ea typeface="+mn-ea"/>
                        <a:cs typeface="+mn-cs"/>
                      </a:endParaRPr>
                    </a:p>
                    <a:p>
                      <a:r>
                        <a:rPr lang="zh-CN" altLang="en-US" sz="1200" b="1" kern="1200" dirty="0">
                          <a:solidFill>
                            <a:schemeClr val="dk1"/>
                          </a:solidFill>
                          <a:effectLst/>
                          <a:latin typeface="+mn-lt"/>
                          <a:ea typeface="+mn-ea"/>
                          <a:cs typeface="+mn-cs"/>
                        </a:rPr>
                        <a:t>数据展演：</a:t>
                      </a:r>
                      <a:r>
                        <a:rPr lang="zh-CN" altLang="en-US" sz="1200" b="0" kern="1200" dirty="0">
                          <a:solidFill>
                            <a:schemeClr val="dk1"/>
                          </a:solidFill>
                          <a:effectLst/>
                          <a:latin typeface="+mn-lt"/>
                          <a:ea typeface="+mn-ea"/>
                          <a:cs typeface="+mn-cs"/>
                        </a:rPr>
                        <a:t>用色差仪、</a:t>
                      </a:r>
                      <a:r>
                        <a:rPr lang="en-US" altLang="zh-CN" sz="1200" b="0" kern="1200" dirty="0">
                          <a:solidFill>
                            <a:schemeClr val="dk1"/>
                          </a:solidFill>
                          <a:effectLst/>
                          <a:latin typeface="+mn-lt"/>
                          <a:ea typeface="+mn-ea"/>
                          <a:cs typeface="+mn-cs"/>
                        </a:rPr>
                        <a:t>pH</a:t>
                      </a:r>
                      <a:r>
                        <a:rPr lang="zh-CN" altLang="en-US" sz="1200" b="0" kern="1200" dirty="0">
                          <a:solidFill>
                            <a:schemeClr val="dk1"/>
                          </a:solidFill>
                          <a:effectLst/>
                          <a:latin typeface="+mn-lt"/>
                          <a:ea typeface="+mn-ea"/>
                          <a:cs typeface="+mn-cs"/>
                        </a:rPr>
                        <a:t>计量化效果，生成雷达图。</a:t>
                      </a:r>
                      <a:endParaRPr lang="zh-CN" altLang="en-US" sz="1200" b="0" kern="1200" dirty="0">
                        <a:solidFill>
                          <a:schemeClr val="dk1"/>
                        </a:solidFill>
                        <a:effectLst/>
                        <a:latin typeface="+mn-lt"/>
                        <a:ea typeface="+mn-ea"/>
                        <a:cs typeface="+mn-cs"/>
                      </a:endParaRPr>
                    </a:p>
                  </a:txBody>
                  <a:tcPr marR="47625" marT="47625" marB="47625" anchor="ctr">
                    <a:solidFill>
                      <a:srgbClr val="DEDBC0"/>
                    </a:solidFill>
                  </a:tcPr>
                </a:tc>
                <a:tc>
                  <a:txBody>
                    <a:bodyPr/>
                    <a:lstStyle/>
                    <a:p>
                      <a:r>
                        <a:rPr lang="zh-CN" altLang="en-US" sz="1200" kern="1200" dirty="0">
                          <a:solidFill>
                            <a:schemeClr val="dk1"/>
                          </a:solidFill>
                          <a:effectLst/>
                          <a:latin typeface="+mn-lt"/>
                          <a:ea typeface="+mn-ea"/>
                          <a:cs typeface="+mn-cs"/>
                        </a:rPr>
                        <a:t>操作古法工具，记录时间</a:t>
                      </a:r>
                      <a:r>
                        <a:rPr lang="en-US" altLang="zh-CN" sz="1200" kern="1200" dirty="0">
                          <a:solidFill>
                            <a:schemeClr val="dk1"/>
                          </a:solidFill>
                          <a:effectLst/>
                          <a:latin typeface="+mn-lt"/>
                          <a:ea typeface="+mn-ea"/>
                          <a:cs typeface="+mn-cs"/>
                        </a:rPr>
                        <a:t>-</a:t>
                      </a:r>
                      <a:r>
                        <a:rPr lang="zh-CN" altLang="en-US" sz="1200" kern="1200" dirty="0">
                          <a:solidFill>
                            <a:schemeClr val="dk1"/>
                          </a:solidFill>
                          <a:effectLst/>
                          <a:latin typeface="+mn-lt"/>
                          <a:ea typeface="+mn-ea"/>
                          <a:cs typeface="+mn-cs"/>
                        </a:rPr>
                        <a:t>效果关系。</a:t>
                      </a:r>
                      <a:endParaRPr lang="en-US" altLang="zh-CN" sz="1200" kern="1200" dirty="0">
                        <a:solidFill>
                          <a:schemeClr val="dk1"/>
                        </a:solidFill>
                        <a:effectLst/>
                        <a:latin typeface="+mn-lt"/>
                        <a:ea typeface="+mn-ea"/>
                        <a:cs typeface="+mn-cs"/>
                      </a:endParaRPr>
                    </a:p>
                    <a:p>
                      <a:endParaRPr lang="zh-CN" altLang="en-US" sz="1200" kern="1200" dirty="0">
                        <a:solidFill>
                          <a:schemeClr val="dk1"/>
                        </a:solidFill>
                        <a:effectLst/>
                        <a:latin typeface="+mn-lt"/>
                        <a:ea typeface="+mn-ea"/>
                        <a:cs typeface="+mn-cs"/>
                      </a:endParaRPr>
                    </a:p>
                    <a:p>
                      <a:r>
                        <a:rPr lang="zh-CN" altLang="en-US" sz="1200" kern="1200" dirty="0">
                          <a:solidFill>
                            <a:schemeClr val="dk1"/>
                          </a:solidFill>
                          <a:effectLst/>
                          <a:latin typeface="+mn-lt"/>
                          <a:ea typeface="+mn-ea"/>
                          <a:cs typeface="+mn-cs"/>
                        </a:rPr>
                        <a:t>设计</a:t>
                      </a:r>
                      <a:r>
                        <a:rPr lang="en-US" altLang="zh-CN" sz="1200" kern="1200" dirty="0">
                          <a:solidFill>
                            <a:schemeClr val="dk1"/>
                          </a:solidFill>
                          <a:effectLst/>
                          <a:latin typeface="+mn-lt"/>
                          <a:ea typeface="+mn-ea"/>
                          <a:cs typeface="+mn-cs"/>
                        </a:rPr>
                        <a:t>1</a:t>
                      </a:r>
                      <a:r>
                        <a:rPr lang="zh-CN" altLang="en-US" sz="1200" kern="1200" dirty="0">
                          <a:solidFill>
                            <a:schemeClr val="dk1"/>
                          </a:solidFill>
                          <a:effectLst/>
                          <a:latin typeface="+mn-lt"/>
                          <a:ea typeface="+mn-ea"/>
                          <a:cs typeface="+mn-cs"/>
                        </a:rPr>
                        <a:t>分钟广告语推销本组方案。</a:t>
                      </a:r>
                      <a:endParaRPr lang="zh-CN" altLang="en-US" sz="1200" kern="1200" dirty="0">
                        <a:solidFill>
                          <a:schemeClr val="dk1"/>
                        </a:solidFill>
                        <a:effectLst/>
                        <a:latin typeface="+mn-lt"/>
                        <a:ea typeface="+mn-ea"/>
                        <a:cs typeface="+mn-cs"/>
                      </a:endParaRPr>
                    </a:p>
                    <a:p>
                      <a:endParaRPr lang="zh-CN" altLang="en-US" sz="1200" kern="1200" dirty="0">
                        <a:solidFill>
                          <a:schemeClr val="dk1"/>
                        </a:solidFill>
                        <a:effectLst/>
                        <a:latin typeface="+mn-lt"/>
                        <a:ea typeface="+mn-ea"/>
                        <a:cs typeface="+mn-cs"/>
                      </a:endParaRPr>
                    </a:p>
                  </a:txBody>
                  <a:tcPr marL="47625" marR="47625" marT="47625" marB="47625" anchor="ctr">
                    <a:solidFill>
                      <a:srgbClr val="DEDBC0"/>
                    </a:solidFill>
                  </a:tcPr>
                </a:tc>
                <a:tc>
                  <a:txBody>
                    <a:bodyPr/>
                    <a:lstStyle/>
                    <a:p>
                      <a:pPr>
                        <a:lnSpc>
                          <a:spcPct val="150000"/>
                        </a:lnSpc>
                      </a:pPr>
                      <a:r>
                        <a:rPr lang="zh-CN" altLang="en-US" sz="1200" kern="1200" dirty="0">
                          <a:solidFill>
                            <a:schemeClr val="dk1"/>
                          </a:solidFill>
                          <a:effectLst/>
                          <a:latin typeface="+mn-lt"/>
                          <a:ea typeface="+mn-ea"/>
                          <a:cs typeface="+mn-cs"/>
                        </a:rPr>
                        <a:t>凸显科技价值，引出智能保护需求。</a:t>
                      </a:r>
                      <a:endParaRPr lang="zh-CN" altLang="en-US" sz="1200" kern="1200" dirty="0">
                        <a:solidFill>
                          <a:schemeClr val="dk1"/>
                        </a:solidFill>
                        <a:effectLst/>
                        <a:latin typeface="+mn-lt"/>
                        <a:ea typeface="+mn-ea"/>
                        <a:cs typeface="+mn-cs"/>
                      </a:endParaRPr>
                    </a:p>
                  </a:txBody>
                  <a:tcPr marL="47625" marR="47625" marT="47625" marB="47625" anchor="ctr">
                    <a:solidFill>
                      <a:srgbClr val="DEDBC0"/>
                    </a:solidFill>
                  </a:tcPr>
                </a:tc>
              </a:tr>
              <a:tr h="732081">
                <a:tc>
                  <a:txBody>
                    <a:bodyPr/>
                    <a:lstStyle/>
                    <a:p>
                      <a:r>
                        <a:rPr lang="zh-CN" altLang="en-US" sz="1200" b="1" kern="1200" dirty="0">
                          <a:solidFill>
                            <a:schemeClr val="dk1"/>
                          </a:solidFill>
                          <a:effectLst/>
                          <a:latin typeface="+mn-lt"/>
                          <a:ea typeface="+mn-ea"/>
                          <a:cs typeface="+mn-cs"/>
                        </a:rPr>
                        <a:t>传感器连接：</a:t>
                      </a:r>
                      <a:r>
                        <a:rPr lang="en-US" altLang="zh-CN" sz="1200" b="0" kern="1200" dirty="0">
                          <a:solidFill>
                            <a:schemeClr val="dk1"/>
                          </a:solidFill>
                          <a:effectLst/>
                          <a:latin typeface="+mn-lt"/>
                          <a:ea typeface="+mn-ea"/>
                          <a:cs typeface="+mn-cs"/>
                        </a:rPr>
                        <a:t>Arduino</a:t>
                      </a:r>
                      <a:r>
                        <a:rPr lang="zh-CN" altLang="en-US" sz="1200" b="0" kern="1200" dirty="0">
                          <a:solidFill>
                            <a:schemeClr val="dk1"/>
                          </a:solidFill>
                          <a:effectLst/>
                          <a:latin typeface="+mn-lt"/>
                          <a:ea typeface="+mn-ea"/>
                          <a:cs typeface="+mn-cs"/>
                        </a:rPr>
                        <a:t>编程实现温湿度</a:t>
                      </a:r>
                      <a:r>
                        <a:rPr lang="en-US" altLang="zh-CN" sz="1200" b="0" kern="1200" dirty="0">
                          <a:solidFill>
                            <a:schemeClr val="dk1"/>
                          </a:solidFill>
                          <a:effectLst/>
                          <a:latin typeface="+mn-lt"/>
                          <a:ea typeface="+mn-ea"/>
                          <a:cs typeface="+mn-cs"/>
                        </a:rPr>
                        <a:t>/</a:t>
                      </a:r>
                      <a:r>
                        <a:rPr lang="zh-CN" altLang="en-US" sz="1200" b="0" kern="1200" dirty="0">
                          <a:solidFill>
                            <a:schemeClr val="dk1"/>
                          </a:solidFill>
                          <a:effectLst/>
                          <a:latin typeface="+mn-lt"/>
                          <a:ea typeface="+mn-ea"/>
                          <a:cs typeface="+mn-cs"/>
                        </a:rPr>
                        <a:t>震动报警（如湿度</a:t>
                      </a:r>
                      <a:r>
                        <a:rPr lang="en-US" altLang="zh-CN" sz="1200" b="0" kern="1200" dirty="0">
                          <a:solidFill>
                            <a:schemeClr val="dk1"/>
                          </a:solidFill>
                          <a:effectLst/>
                          <a:latin typeface="+mn-lt"/>
                          <a:ea typeface="+mn-ea"/>
                          <a:cs typeface="+mn-cs"/>
                        </a:rPr>
                        <a:t>&gt;60%</a:t>
                      </a:r>
                      <a:r>
                        <a:rPr lang="zh-CN" altLang="en-US" sz="1200" b="0" kern="1200" dirty="0">
                          <a:solidFill>
                            <a:schemeClr val="dk1"/>
                          </a:solidFill>
                          <a:effectLst/>
                          <a:latin typeface="+mn-lt"/>
                          <a:ea typeface="+mn-ea"/>
                          <a:cs typeface="+mn-cs"/>
                        </a:rPr>
                        <a:t>触发蜂鸣器）。</a:t>
                      </a:r>
                      <a:endParaRPr lang="zh-CN" altLang="en-US" sz="1200" b="0" kern="1200" dirty="0">
                        <a:solidFill>
                          <a:schemeClr val="dk1"/>
                        </a:solidFill>
                        <a:effectLst/>
                        <a:latin typeface="+mn-lt"/>
                        <a:ea typeface="+mn-ea"/>
                        <a:cs typeface="+mn-cs"/>
                      </a:endParaRPr>
                    </a:p>
                    <a:p>
                      <a:r>
                        <a:rPr lang="zh-CN" altLang="en-US" sz="1200" b="1" kern="1200" dirty="0">
                          <a:solidFill>
                            <a:schemeClr val="dk1"/>
                          </a:solidFill>
                          <a:effectLst/>
                          <a:latin typeface="+mn-lt"/>
                          <a:ea typeface="+mn-ea"/>
                          <a:cs typeface="+mn-cs"/>
                        </a:rPr>
                        <a:t>三视图设计：</a:t>
                      </a:r>
                      <a:r>
                        <a:rPr lang="zh-CN" altLang="en-US" sz="1200" b="0" kern="1200" dirty="0">
                          <a:solidFill>
                            <a:schemeClr val="dk1"/>
                          </a:solidFill>
                          <a:effectLst/>
                          <a:latin typeface="+mn-lt"/>
                          <a:ea typeface="+mn-ea"/>
                          <a:cs typeface="+mn-cs"/>
                        </a:rPr>
                        <a:t>标注传感器位置、密封结构（亚克力板厚度选择）。</a:t>
                      </a:r>
                      <a:endParaRPr lang="zh-CN" altLang="en-US" sz="1200" b="0" kern="1200" dirty="0">
                        <a:solidFill>
                          <a:schemeClr val="dk1"/>
                        </a:solidFill>
                        <a:effectLst/>
                        <a:latin typeface="+mn-lt"/>
                        <a:ea typeface="+mn-ea"/>
                        <a:cs typeface="+mn-cs"/>
                      </a:endParaRPr>
                    </a:p>
                  </a:txBody>
                  <a:tcPr marR="47625" marT="47625" marB="47625" anchor="ctr"/>
                </a:tc>
                <a:tc>
                  <a:txBody>
                    <a:bodyPr/>
                    <a:lstStyle/>
                    <a:p>
                      <a:pPr>
                        <a:lnSpc>
                          <a:spcPct val="150000"/>
                        </a:lnSpc>
                      </a:pPr>
                      <a:r>
                        <a:rPr lang="zh-CN" altLang="en-US" sz="1200" kern="1200" dirty="0">
                          <a:solidFill>
                            <a:schemeClr val="dk1"/>
                          </a:solidFill>
                          <a:effectLst/>
                          <a:latin typeface="+mn-lt"/>
                          <a:ea typeface="+mn-ea"/>
                          <a:cs typeface="+mn-cs"/>
                        </a:rPr>
                        <a:t>工程师接线，程序员调试代码阈值。</a:t>
                      </a:r>
                      <a:endParaRPr lang="zh-CN" altLang="en-US" sz="1200" kern="1200" dirty="0">
                        <a:solidFill>
                          <a:schemeClr val="dk1"/>
                        </a:solidFill>
                        <a:effectLst/>
                        <a:latin typeface="+mn-lt"/>
                        <a:ea typeface="+mn-ea"/>
                        <a:cs typeface="+mn-cs"/>
                      </a:endParaRPr>
                    </a:p>
                    <a:p>
                      <a:pPr>
                        <a:lnSpc>
                          <a:spcPct val="150000"/>
                        </a:lnSpc>
                      </a:pPr>
                      <a:r>
                        <a:rPr lang="zh-CN" altLang="en-US" sz="1200" kern="1200" dirty="0">
                          <a:solidFill>
                            <a:schemeClr val="dk1"/>
                          </a:solidFill>
                          <a:effectLst/>
                          <a:latin typeface="+mn-lt"/>
                          <a:ea typeface="+mn-ea"/>
                          <a:cs typeface="+mn-cs"/>
                        </a:rPr>
                        <a:t>交叉评审设计图，攻防质疑（如“传感器放哪里最有效？”）。</a:t>
                      </a:r>
                      <a:endParaRPr lang="zh-CN" altLang="en-US" sz="1200" kern="1200" dirty="0">
                        <a:solidFill>
                          <a:schemeClr val="dk1"/>
                        </a:solidFill>
                        <a:effectLst/>
                        <a:latin typeface="+mn-lt"/>
                        <a:ea typeface="+mn-ea"/>
                        <a:cs typeface="+mn-cs"/>
                      </a:endParaRPr>
                    </a:p>
                    <a:p>
                      <a:pPr>
                        <a:lnSpc>
                          <a:spcPct val="150000"/>
                        </a:lnSpc>
                      </a:pPr>
                      <a:endParaRPr lang="zh-CN" altLang="en-US" sz="1200" kern="1200" dirty="0">
                        <a:solidFill>
                          <a:schemeClr val="dk1"/>
                        </a:solidFill>
                        <a:effectLst/>
                        <a:latin typeface="+mn-lt"/>
                        <a:ea typeface="+mn-ea"/>
                        <a:cs typeface="+mn-cs"/>
                      </a:endParaRPr>
                    </a:p>
                  </a:txBody>
                  <a:tcPr marL="47625" marR="47625" marT="47625" marB="47625" anchor="ctr"/>
                </a:tc>
                <a:tc>
                  <a:txBody>
                    <a:bodyPr/>
                    <a:lstStyle/>
                    <a:p>
                      <a:pPr>
                        <a:lnSpc>
                          <a:spcPct val="150000"/>
                        </a:lnSpc>
                      </a:pPr>
                      <a:r>
                        <a:rPr lang="zh-CN" altLang="en-US" sz="1200" kern="1200" dirty="0">
                          <a:solidFill>
                            <a:schemeClr val="dk1"/>
                          </a:solidFill>
                          <a:effectLst/>
                          <a:latin typeface="+mn-lt"/>
                          <a:ea typeface="+mn-ea"/>
                          <a:cs typeface="+mn-cs"/>
                        </a:rPr>
                        <a:t>从“破案”转向“防御系统”构建。</a:t>
                      </a:r>
                      <a:endParaRPr lang="zh-CN" altLang="en-US" sz="1200" kern="1200" dirty="0">
                        <a:solidFill>
                          <a:schemeClr val="dk1"/>
                        </a:solidFill>
                        <a:effectLst/>
                        <a:latin typeface="+mn-lt"/>
                        <a:ea typeface="+mn-ea"/>
                        <a:cs typeface="+mn-cs"/>
                      </a:endParaRPr>
                    </a:p>
                  </a:txBody>
                  <a:tcPr marL="47625" marR="47625" marT="47625" marB="47625" anchor="ctr"/>
                </a:tc>
              </a:tr>
              <a:tr h="831450">
                <a:tc>
                  <a:txBody>
                    <a:bodyPr/>
                    <a:lstStyle/>
                    <a:p>
                      <a:pPr marL="0" algn="l" defTabSz="914400" rtl="0" eaLnBrk="1" latinLnBrk="0" hangingPunct="1"/>
                      <a:endParaRPr lang="zh-CN" altLang="en-US" sz="1200" b="0" kern="1200" dirty="0">
                        <a:solidFill>
                          <a:schemeClr val="dk1"/>
                        </a:solidFill>
                        <a:effectLst/>
                        <a:latin typeface="+mn-lt"/>
                        <a:ea typeface="+mn-ea"/>
                        <a:cs typeface="+mn-cs"/>
                      </a:endParaRPr>
                    </a:p>
                    <a:p>
                      <a:pPr marL="0" lvl="1" algn="l" defTabSz="914400" rtl="0" eaLnBrk="1" latinLnBrk="0" hangingPunct="1"/>
                      <a:r>
                        <a:rPr lang="zh-CN" altLang="en-US" sz="1200" b="1" kern="1200" dirty="0">
                          <a:solidFill>
                            <a:schemeClr val="dk1"/>
                          </a:solidFill>
                          <a:effectLst/>
                          <a:latin typeface="+mn-lt"/>
                          <a:ea typeface="+mn-ea"/>
                          <a:cs typeface="+mn-cs"/>
                        </a:rPr>
                        <a:t>密封优化：</a:t>
                      </a:r>
                      <a:r>
                        <a:rPr lang="zh-CN" altLang="en-US" sz="1200" b="0" kern="1200" dirty="0">
                          <a:solidFill>
                            <a:schemeClr val="dk1"/>
                          </a:solidFill>
                          <a:effectLst/>
                          <a:latin typeface="+mn-lt"/>
                          <a:ea typeface="+mn-ea"/>
                          <a:cs typeface="+mn-cs"/>
                        </a:rPr>
                        <a:t>涂抹硅胶</a:t>
                      </a:r>
                      <a:r>
                        <a:rPr lang="en-US" altLang="zh-CN" sz="1200" b="0" kern="1200" dirty="0">
                          <a:solidFill>
                            <a:schemeClr val="dk1"/>
                          </a:solidFill>
                          <a:effectLst/>
                          <a:latin typeface="+mn-lt"/>
                          <a:ea typeface="+mn-ea"/>
                          <a:cs typeface="+mn-cs"/>
                        </a:rPr>
                        <a:t>/</a:t>
                      </a:r>
                      <a:r>
                        <a:rPr lang="zh-CN" altLang="en-US" sz="1200" b="0" kern="1200" dirty="0">
                          <a:solidFill>
                            <a:schemeClr val="dk1"/>
                          </a:solidFill>
                          <a:effectLst/>
                          <a:latin typeface="+mn-lt"/>
                          <a:ea typeface="+mn-ea"/>
                          <a:cs typeface="+mn-cs"/>
                        </a:rPr>
                        <a:t>蜡，通过烟雾测试检测泄漏点。</a:t>
                      </a:r>
                      <a:endParaRPr lang="zh-CN" altLang="en-US" sz="1200" b="0" kern="1200" dirty="0">
                        <a:solidFill>
                          <a:schemeClr val="dk1"/>
                        </a:solidFill>
                        <a:effectLst/>
                        <a:latin typeface="+mn-lt"/>
                        <a:ea typeface="+mn-ea"/>
                        <a:cs typeface="+mn-cs"/>
                      </a:endParaRPr>
                    </a:p>
                    <a:p>
                      <a:pPr marL="0" lvl="1" algn="l" defTabSz="914400" rtl="0" eaLnBrk="1" latinLnBrk="0" hangingPunct="1"/>
                      <a:r>
                        <a:rPr lang="zh-CN" altLang="en-US" sz="1200" b="1" kern="1200" dirty="0">
                          <a:solidFill>
                            <a:schemeClr val="dk1"/>
                          </a:solidFill>
                          <a:effectLst/>
                          <a:latin typeface="+mn-lt"/>
                          <a:ea typeface="+mn-ea"/>
                          <a:cs typeface="+mn-cs"/>
                        </a:rPr>
                        <a:t>极限挑战：</a:t>
                      </a:r>
                      <a:r>
                        <a:rPr lang="zh-CN" altLang="en-US" sz="1200" b="0" kern="1200" dirty="0">
                          <a:solidFill>
                            <a:schemeClr val="dk1"/>
                          </a:solidFill>
                          <a:effectLst/>
                          <a:latin typeface="+mn-lt"/>
                          <a:ea typeface="+mn-ea"/>
                          <a:cs typeface="+mn-cs"/>
                        </a:rPr>
                        <a:t>盐水喷雾</a:t>
                      </a:r>
                      <a:r>
                        <a:rPr lang="en-US" altLang="zh-CN" sz="1200" b="0" kern="1200" dirty="0">
                          <a:solidFill>
                            <a:schemeClr val="dk1"/>
                          </a:solidFill>
                          <a:effectLst/>
                          <a:latin typeface="+mn-lt"/>
                          <a:ea typeface="+mn-ea"/>
                          <a:cs typeface="+mn-cs"/>
                        </a:rPr>
                        <a:t>+</a:t>
                      </a:r>
                      <a:r>
                        <a:rPr lang="zh-CN" altLang="en-US" sz="1200" b="0" kern="1200" dirty="0">
                          <a:solidFill>
                            <a:schemeClr val="dk1"/>
                          </a:solidFill>
                          <a:effectLst/>
                          <a:latin typeface="+mn-lt"/>
                          <a:ea typeface="+mn-ea"/>
                          <a:cs typeface="+mn-cs"/>
                        </a:rPr>
                        <a:t>电吹风模拟极端环境，验证传感器响应。</a:t>
                      </a:r>
                      <a:br>
                        <a:rPr lang="zh-CN" altLang="en-US" dirty="0"/>
                      </a:br>
                      <a:endParaRPr lang="zh-CN" altLang="en-US" sz="1200" b="0" kern="1200" dirty="0">
                        <a:solidFill>
                          <a:schemeClr val="dk1"/>
                        </a:solidFill>
                        <a:effectLst/>
                        <a:latin typeface="+mn-lt"/>
                        <a:ea typeface="+mn-ea"/>
                        <a:cs typeface="+mn-cs"/>
                      </a:endParaRPr>
                    </a:p>
                  </a:txBody>
                  <a:tcPr marR="47625" marT="47625" marB="47625" anchor="ctr">
                    <a:solidFill>
                      <a:srgbClr val="DEDBC0"/>
                    </a:solidFill>
                  </a:tcPr>
                </a:tc>
                <a:tc>
                  <a:txBody>
                    <a:bodyPr/>
                    <a:lstStyle/>
                    <a:p>
                      <a:r>
                        <a:rPr lang="zh-CN" altLang="en-US" sz="1200" kern="1200" dirty="0">
                          <a:solidFill>
                            <a:schemeClr val="dk1"/>
                          </a:solidFill>
                          <a:effectLst/>
                          <a:latin typeface="+mn-lt"/>
                          <a:ea typeface="+mn-ea"/>
                          <a:cs typeface="+mn-cs"/>
                        </a:rPr>
                        <a:t>分工裁剪、密封，记录故障（如硅胶未干移位）。</a:t>
                      </a:r>
                      <a:endParaRPr lang="zh-CN" altLang="en-US" sz="1200" kern="1200" dirty="0">
                        <a:solidFill>
                          <a:schemeClr val="dk1"/>
                        </a:solidFill>
                        <a:effectLst/>
                        <a:latin typeface="+mn-lt"/>
                        <a:ea typeface="+mn-ea"/>
                        <a:cs typeface="+mn-cs"/>
                      </a:endParaRPr>
                    </a:p>
                    <a:p>
                      <a:endParaRPr lang="zh-CN" altLang="en-US" sz="1200" kern="1200" dirty="0">
                        <a:solidFill>
                          <a:schemeClr val="dk1"/>
                        </a:solidFill>
                        <a:effectLst/>
                        <a:latin typeface="+mn-lt"/>
                        <a:ea typeface="+mn-ea"/>
                        <a:cs typeface="+mn-cs"/>
                      </a:endParaRPr>
                    </a:p>
                    <a:p>
                      <a:r>
                        <a:rPr lang="zh-CN" altLang="en-US" sz="1200" kern="1200" dirty="0">
                          <a:solidFill>
                            <a:schemeClr val="dk1"/>
                          </a:solidFill>
                          <a:effectLst/>
                          <a:latin typeface="+mn-lt"/>
                          <a:ea typeface="+mn-ea"/>
                          <a:cs typeface="+mn-cs"/>
                        </a:rPr>
                        <a:t>用串口数据解释湿度骤升原因，提出改进。</a:t>
                      </a:r>
                      <a:endParaRPr lang="zh-CN" altLang="en-US" sz="1200" kern="1200" dirty="0">
                        <a:solidFill>
                          <a:schemeClr val="dk1"/>
                        </a:solidFill>
                        <a:effectLst/>
                        <a:latin typeface="+mn-lt"/>
                        <a:ea typeface="+mn-ea"/>
                        <a:cs typeface="+mn-cs"/>
                      </a:endParaRPr>
                    </a:p>
                  </a:txBody>
                  <a:tcPr marL="47625" marR="47625" marT="47625" marB="47625" anchor="ctr">
                    <a:solidFill>
                      <a:srgbClr val="DEDBC0"/>
                    </a:solidFill>
                  </a:tcPr>
                </a:tc>
                <a:tc>
                  <a:txBody>
                    <a:bodyPr/>
                    <a:lstStyle/>
                    <a:p>
                      <a:pPr>
                        <a:lnSpc>
                          <a:spcPct val="150000"/>
                        </a:lnSpc>
                      </a:pPr>
                      <a:r>
                        <a:rPr lang="zh-CN" altLang="en-US" sz="1200" kern="1200" dirty="0">
                          <a:solidFill>
                            <a:schemeClr val="dk1"/>
                          </a:solidFill>
                          <a:effectLst/>
                          <a:latin typeface="+mn-lt"/>
                          <a:ea typeface="+mn-ea"/>
                          <a:cs typeface="+mn-cs"/>
                        </a:rPr>
                        <a:t>完成“装甲”系统，准备成果发布。</a:t>
                      </a:r>
                      <a:endParaRPr lang="zh-CN" altLang="en-US" sz="1200" kern="1200" dirty="0">
                        <a:solidFill>
                          <a:schemeClr val="dk1"/>
                        </a:solidFill>
                        <a:effectLst/>
                        <a:latin typeface="+mn-lt"/>
                        <a:ea typeface="+mn-ea"/>
                        <a:cs typeface="+mn-cs"/>
                      </a:endParaRPr>
                    </a:p>
                  </a:txBody>
                  <a:tcPr marL="47625" marR="47625" marT="47625" marB="47625" anchor="ctr">
                    <a:solidFill>
                      <a:srgbClr val="DEDBC0"/>
                    </a:solidFill>
                  </a:tcPr>
                </a:tc>
              </a:tr>
              <a:tr h="732081">
                <a:tc>
                  <a:txBody>
                    <a:bodyPr/>
                    <a:lstStyle/>
                    <a:p>
                      <a:pPr marL="0" lvl="1" algn="l" defTabSz="914400" rtl="0" eaLnBrk="1" latinLnBrk="0" hangingPunct="1"/>
                      <a:r>
                        <a:rPr lang="zh-CN" altLang="en-US" sz="1200" b="1" kern="1200" dirty="0">
                          <a:solidFill>
                            <a:schemeClr val="dk1"/>
                          </a:solidFill>
                          <a:effectLst/>
                          <a:latin typeface="+mn-lt"/>
                          <a:ea typeface="+mn-ea"/>
                          <a:cs typeface="+mn-cs"/>
                        </a:rPr>
                        <a:t>路演：</a:t>
                      </a:r>
                      <a:r>
                        <a:rPr lang="zh-CN" altLang="en-US" sz="1200" b="0" kern="1200" dirty="0">
                          <a:solidFill>
                            <a:schemeClr val="dk1"/>
                          </a:solidFill>
                          <a:effectLst/>
                          <a:latin typeface="+mn-lt"/>
                          <a:ea typeface="+mn-ea"/>
                          <a:cs typeface="+mn-cs"/>
                        </a:rPr>
                        <a:t>历史档案</a:t>
                      </a:r>
                      <a:r>
                        <a:rPr lang="en-US" altLang="zh-CN" sz="1200" b="0" kern="1200" dirty="0">
                          <a:solidFill>
                            <a:schemeClr val="dk1"/>
                          </a:solidFill>
                          <a:effectLst/>
                          <a:latin typeface="+mn-lt"/>
                          <a:ea typeface="+mn-ea"/>
                          <a:cs typeface="+mn-cs"/>
                        </a:rPr>
                        <a:t>+</a:t>
                      </a:r>
                      <a:r>
                        <a:rPr lang="zh-CN" altLang="en-US" sz="1200" b="0" kern="1200" dirty="0">
                          <a:solidFill>
                            <a:schemeClr val="dk1"/>
                          </a:solidFill>
                          <a:effectLst/>
                          <a:latin typeface="+mn-lt"/>
                          <a:ea typeface="+mn-ea"/>
                          <a:cs typeface="+mn-cs"/>
                        </a:rPr>
                        <a:t>化学数据</a:t>
                      </a:r>
                      <a:r>
                        <a:rPr lang="en-US" altLang="zh-CN" sz="1200" b="0" kern="1200" dirty="0">
                          <a:solidFill>
                            <a:schemeClr val="dk1"/>
                          </a:solidFill>
                          <a:effectLst/>
                          <a:latin typeface="+mn-lt"/>
                          <a:ea typeface="+mn-ea"/>
                          <a:cs typeface="+mn-cs"/>
                        </a:rPr>
                        <a:t>+</a:t>
                      </a:r>
                      <a:r>
                        <a:rPr lang="zh-CN" altLang="en-US" sz="1200" b="0" kern="1200" dirty="0">
                          <a:solidFill>
                            <a:schemeClr val="dk1"/>
                          </a:solidFill>
                          <a:effectLst/>
                          <a:latin typeface="+mn-lt"/>
                          <a:ea typeface="+mn-ea"/>
                          <a:cs typeface="+mn-cs"/>
                        </a:rPr>
                        <a:t>工程演示（如现场触发湿度警报）。</a:t>
                      </a:r>
                      <a:endParaRPr lang="zh-CN" altLang="en-US" sz="1200" b="0" kern="1200" dirty="0">
                        <a:solidFill>
                          <a:schemeClr val="dk1"/>
                        </a:solidFill>
                        <a:effectLst/>
                        <a:latin typeface="+mn-lt"/>
                        <a:ea typeface="+mn-ea"/>
                        <a:cs typeface="+mn-cs"/>
                      </a:endParaRPr>
                    </a:p>
                    <a:p>
                      <a:pPr marL="0" lvl="1" algn="l" defTabSz="914400" rtl="0" eaLnBrk="1" latinLnBrk="0" hangingPunct="1"/>
                      <a:r>
                        <a:rPr lang="en-US" altLang="zh-CN" sz="1200" b="1" kern="1200" dirty="0">
                          <a:solidFill>
                            <a:schemeClr val="dk1"/>
                          </a:solidFill>
                          <a:effectLst/>
                          <a:latin typeface="+mn-lt"/>
                          <a:ea typeface="+mn-ea"/>
                          <a:cs typeface="+mn-cs"/>
                        </a:rPr>
                        <a:t>AI</a:t>
                      </a:r>
                      <a:r>
                        <a:rPr lang="zh-CN" altLang="en-US" sz="1200" b="1" kern="1200" dirty="0">
                          <a:solidFill>
                            <a:schemeClr val="dk1"/>
                          </a:solidFill>
                          <a:effectLst/>
                          <a:latin typeface="+mn-lt"/>
                          <a:ea typeface="+mn-ea"/>
                          <a:cs typeface="+mn-cs"/>
                        </a:rPr>
                        <a:t>答辩：</a:t>
                      </a:r>
                      <a:r>
                        <a:rPr lang="zh-CN" altLang="en-US" sz="1200" b="0" kern="1200" dirty="0">
                          <a:solidFill>
                            <a:schemeClr val="dk1"/>
                          </a:solidFill>
                          <a:effectLst/>
                          <a:latin typeface="+mn-lt"/>
                          <a:ea typeface="+mn-ea"/>
                          <a:cs typeface="+mn-cs"/>
                        </a:rPr>
                        <a:t>回答随机问题（如“维生素</a:t>
                      </a:r>
                      <a:r>
                        <a:rPr lang="en-US" altLang="zh-CN" sz="1200" b="0" kern="1200" dirty="0">
                          <a:solidFill>
                            <a:schemeClr val="dk1"/>
                          </a:solidFill>
                          <a:effectLst/>
                          <a:latin typeface="+mn-lt"/>
                          <a:ea typeface="+mn-ea"/>
                          <a:cs typeface="+mn-cs"/>
                        </a:rPr>
                        <a:t>C</a:t>
                      </a:r>
                      <a:r>
                        <a:rPr lang="zh-CN" altLang="en-US" sz="1200" b="0" kern="1200" dirty="0">
                          <a:solidFill>
                            <a:schemeClr val="dk1"/>
                          </a:solidFill>
                          <a:effectLst/>
                          <a:latin typeface="+mn-lt"/>
                          <a:ea typeface="+mn-ea"/>
                          <a:cs typeface="+mn-cs"/>
                        </a:rPr>
                        <a:t>为何损伤银币？”）。</a:t>
                      </a:r>
                      <a:endParaRPr lang="zh-CN" altLang="en-US" sz="1200" b="0" kern="1200" dirty="0">
                        <a:solidFill>
                          <a:schemeClr val="dk1"/>
                        </a:solidFill>
                        <a:effectLst/>
                        <a:latin typeface="+mn-lt"/>
                        <a:ea typeface="+mn-ea"/>
                        <a:cs typeface="+mn-cs"/>
                      </a:endParaRPr>
                    </a:p>
                  </a:txBody>
                  <a:tcPr marR="47625" marT="47625" marB="47625" anchor="ctr"/>
                </a:tc>
                <a:tc>
                  <a:txBody>
                    <a:bodyPr/>
                    <a:lstStyle/>
                    <a:p>
                      <a:pPr marL="0" algn="l" defTabSz="914400" rtl="0" eaLnBrk="1" latinLnBrk="0" hangingPunct="1">
                        <a:lnSpc>
                          <a:spcPct val="150000"/>
                        </a:lnSpc>
                      </a:pPr>
                      <a:r>
                        <a:rPr lang="zh-CN" altLang="en-US" sz="1200" kern="1200" dirty="0">
                          <a:solidFill>
                            <a:schemeClr val="dk1"/>
                          </a:solidFill>
                          <a:effectLst/>
                          <a:latin typeface="+mn-lt"/>
                          <a:ea typeface="+mn-ea"/>
                          <a:cs typeface="+mn-cs"/>
                        </a:rPr>
                        <a:t>角色扮演 推销方案。</a:t>
                      </a:r>
                      <a:endParaRPr lang="zh-CN" altLang="en-US" sz="1200" kern="1200" dirty="0">
                        <a:solidFill>
                          <a:schemeClr val="dk1"/>
                        </a:solidFill>
                        <a:effectLst/>
                        <a:latin typeface="+mn-lt"/>
                        <a:ea typeface="+mn-ea"/>
                        <a:cs typeface="+mn-cs"/>
                      </a:endParaRPr>
                    </a:p>
                    <a:p>
                      <a:pPr marL="0" algn="l" defTabSz="914400" rtl="0" eaLnBrk="1" latinLnBrk="0" hangingPunct="1">
                        <a:lnSpc>
                          <a:spcPct val="150000"/>
                        </a:lnSpc>
                      </a:pPr>
                      <a:r>
                        <a:rPr lang="zh-CN" altLang="en-US" sz="1200" kern="1200" dirty="0">
                          <a:solidFill>
                            <a:schemeClr val="dk1"/>
                          </a:solidFill>
                          <a:effectLst/>
                          <a:latin typeface="+mn-lt"/>
                          <a:ea typeface="+mn-ea"/>
                          <a:cs typeface="+mn-cs"/>
                        </a:rPr>
                        <a:t>互评奖项。</a:t>
                      </a:r>
                      <a:endParaRPr lang="zh-CN" altLang="en-US" sz="1200" kern="1200" dirty="0">
                        <a:solidFill>
                          <a:schemeClr val="dk1"/>
                        </a:solidFill>
                        <a:effectLst/>
                        <a:latin typeface="+mn-lt"/>
                        <a:ea typeface="+mn-ea"/>
                        <a:cs typeface="+mn-cs"/>
                      </a:endParaRPr>
                    </a:p>
                    <a:p>
                      <a:pPr marL="0" algn="l" defTabSz="914400" rtl="0" eaLnBrk="1" latinLnBrk="0" hangingPunct="1"/>
                      <a:endParaRPr lang="zh-CN" altLang="en-US" sz="1200" kern="1200" dirty="0">
                        <a:solidFill>
                          <a:schemeClr val="dk1"/>
                        </a:solidFill>
                        <a:effectLst/>
                        <a:latin typeface="+mn-lt"/>
                        <a:ea typeface="+mn-ea"/>
                        <a:cs typeface="+mn-cs"/>
                      </a:endParaRPr>
                    </a:p>
                  </a:txBody>
                  <a:tcPr marL="47625" marR="47625" marT="47625" marB="47625" anchor="ctr"/>
                </a:tc>
                <a:tc>
                  <a:txBody>
                    <a:bodyPr/>
                    <a:lstStyle/>
                    <a:p>
                      <a:pPr marL="0" algn="l" defTabSz="914400" rtl="0" eaLnBrk="1" latinLnBrk="0" hangingPunct="1">
                        <a:lnSpc>
                          <a:spcPct val="150000"/>
                        </a:lnSpc>
                      </a:pPr>
                      <a:r>
                        <a:rPr lang="zh-CN" altLang="en-US" sz="1200" kern="1200" dirty="0">
                          <a:solidFill>
                            <a:schemeClr val="dk1"/>
                          </a:solidFill>
                          <a:effectLst/>
                          <a:latin typeface="+mn-lt"/>
                          <a:ea typeface="+mn-ea"/>
                          <a:cs typeface="+mn-cs"/>
                        </a:rPr>
                        <a:t>案件解决，方案入选“博物馆白皮书”。</a:t>
                      </a:r>
                      <a:endParaRPr lang="zh-CN" altLang="en-US" sz="1200" kern="1200" dirty="0">
                        <a:solidFill>
                          <a:schemeClr val="dk1"/>
                        </a:solidFill>
                        <a:effectLst/>
                        <a:latin typeface="+mn-lt"/>
                        <a:ea typeface="+mn-ea"/>
                        <a:cs typeface="+mn-cs"/>
                      </a:endParaRPr>
                    </a:p>
                  </a:txBody>
                  <a:tcPr marL="47625" marR="47625" marT="47625" marB="47625"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755576" y="1340768"/>
            <a:ext cx="7992888" cy="3672408"/>
          </a:xfrm>
        </p:spPr>
        <p:txBody>
          <a:bodyPr/>
          <a:lstStyle/>
          <a:p>
            <a:pPr marL="0" indent="0" algn="just">
              <a:buNone/>
            </a:pPr>
            <a:r>
              <a:rPr lang="en-US" altLang="zh-CN" sz="2000" b="1" dirty="0"/>
              <a:t>(</a:t>
            </a:r>
            <a:r>
              <a:rPr lang="zh-CN" altLang="en-US" sz="2000" b="1" dirty="0"/>
              <a:t>二）设计亮点：行为主义与认知主义的结合</a:t>
            </a:r>
            <a:endParaRPr lang="en-US" altLang="zh-CN" sz="2000" b="1" dirty="0"/>
          </a:p>
          <a:p>
            <a:pPr marL="0" indent="0" algn="just">
              <a:buNone/>
            </a:pPr>
            <a:endParaRPr lang="zh-CN" altLang="en-US" sz="2000" b="1" dirty="0"/>
          </a:p>
          <a:p>
            <a:pPr algn="just"/>
            <a:r>
              <a:rPr lang="zh-CN" altLang="en-US" sz="2000" b="1" dirty="0"/>
              <a:t>“做”中学：</a:t>
            </a:r>
            <a:r>
              <a:rPr lang="zh-CN" altLang="en-US" sz="2000" dirty="0"/>
              <a:t>在基础课程学习的基础上通过操作与探究强化知识。</a:t>
            </a:r>
            <a:endParaRPr lang="zh-CN" altLang="en-US" sz="2000" dirty="0"/>
          </a:p>
          <a:p>
            <a:pPr algn="just"/>
            <a:r>
              <a:rPr lang="zh-CN" altLang="en-US" sz="2000" b="1" dirty="0"/>
              <a:t>情境驱动认知：</a:t>
            </a:r>
            <a:r>
              <a:rPr lang="zh-CN" altLang="en-US" sz="2000" dirty="0"/>
              <a:t>悬疑故事→科学探究→工程实践，学生在角色中主动建构知识。</a:t>
            </a:r>
            <a:endParaRPr lang="zh-CN" altLang="en-US" sz="2000" dirty="0"/>
          </a:p>
          <a:p>
            <a:pPr algn="just"/>
            <a:r>
              <a:rPr lang="zh-CN" altLang="en-US" sz="2000" b="1" dirty="0"/>
              <a:t>即时反馈：</a:t>
            </a:r>
            <a:r>
              <a:rPr lang="zh-CN" altLang="en-US" sz="2000" dirty="0"/>
              <a:t>智能体辅助调试、凶手指认卡、烟雾测试等提供实时纠错机会。</a:t>
            </a:r>
            <a:endParaRPr lang="zh-CN" altLang="en-US" sz="2000" dirty="0"/>
          </a:p>
          <a:p>
            <a:pPr marL="0" indent="0" algn="just">
              <a:buNone/>
            </a:pPr>
            <a:endParaRPr lang="en-US" altLang="zh-CN" sz="2000" b="1" dirty="0"/>
          </a:p>
          <a:p>
            <a:pPr marL="0" indent="0" algn="just">
              <a:buNone/>
            </a:pPr>
            <a:r>
              <a:rPr lang="zh-CN" altLang="en-US" sz="2000" dirty="0">
                <a:latin typeface="楷体_GB2312" pitchFamily="49" charset="-122"/>
              </a:rPr>
              <a:t>       </a:t>
            </a:r>
            <a:endParaRPr lang="en-US" altLang="zh-CN" sz="2000" dirty="0">
              <a:latin typeface="楷体_GB2312"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0" y="404813"/>
            <a:ext cx="8316913" cy="792162"/>
          </a:xfrm>
          <a:prstGeom prst="rect">
            <a:avLst/>
          </a:prstGeom>
          <a:solidFill>
            <a:srgbClr val="836036">
              <a:alpha val="9411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9459"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8"/>
          <p:cNvSpPr>
            <a:spLocks noGrp="1" noChangeArrowheads="1"/>
          </p:cNvSpPr>
          <p:nvPr>
            <p:ph type="body" idx="1"/>
          </p:nvPr>
        </p:nvSpPr>
        <p:spPr>
          <a:xfrm>
            <a:off x="1187624" y="1601788"/>
            <a:ext cx="7201297" cy="6634404"/>
          </a:xfrm>
        </p:spPr>
        <p:txBody>
          <a:bodyPr/>
          <a:lstStyle/>
          <a:p>
            <a:pPr marL="0" indent="0" algn="just">
              <a:buNone/>
            </a:pPr>
            <a:r>
              <a:rPr lang="en-US" altLang="zh-CN" sz="2000" b="1" dirty="0"/>
              <a:t>(</a:t>
            </a:r>
            <a:r>
              <a:rPr lang="zh-CN" altLang="en-US" sz="2000" b="1" dirty="0"/>
              <a:t>一）评价工具与实施方式</a:t>
            </a:r>
            <a:endParaRPr lang="zh-CN" altLang="en-US" sz="2000" b="1" dirty="0"/>
          </a:p>
          <a:p>
            <a:pPr marL="0" indent="0" algn="just">
              <a:buNone/>
            </a:pPr>
            <a:r>
              <a:rPr lang="en-US" altLang="zh-CN" sz="1800" b="1" dirty="0"/>
              <a:t>1.</a:t>
            </a:r>
            <a:r>
              <a:rPr lang="zh-CN" altLang="en-US" sz="1800" b="1" dirty="0"/>
              <a:t>过程性评价（</a:t>
            </a:r>
            <a:r>
              <a:rPr lang="en-US" altLang="zh-CN" sz="1800" b="1" dirty="0"/>
              <a:t>30%</a:t>
            </a:r>
            <a:r>
              <a:rPr lang="zh-CN" altLang="en-US" sz="1800" b="1" dirty="0"/>
              <a:t>）</a:t>
            </a:r>
            <a:endParaRPr lang="zh-CN" altLang="en-US" sz="1800" b="1" dirty="0"/>
          </a:p>
          <a:p>
            <a:pPr marL="0" indent="0" algn="just">
              <a:buNone/>
            </a:pPr>
            <a:r>
              <a:rPr lang="zh-CN" altLang="en-US" sz="1800" dirty="0"/>
              <a:t>阶段性作品评价主要针对</a:t>
            </a:r>
            <a:r>
              <a:rPr lang="en-US" altLang="zh-CN" sz="1800" dirty="0"/>
              <a:t>《</a:t>
            </a:r>
            <a:r>
              <a:rPr lang="zh-CN" altLang="en-US" sz="1800" dirty="0"/>
              <a:t>古币救援日志</a:t>
            </a:r>
            <a:r>
              <a:rPr lang="en-US" altLang="zh-CN" sz="1800" dirty="0"/>
              <a:t>》</a:t>
            </a:r>
            <a:r>
              <a:rPr lang="zh-CN" altLang="en-US" sz="1800" dirty="0"/>
              <a:t>进行评分，教师可以了解学生是否理解和掌握了相关的历史、化学和技术知识，是否能够将这些知识应用到实际问题的解决中。</a:t>
            </a:r>
            <a:endParaRPr lang="zh-CN" altLang="en-US" sz="1800" dirty="0"/>
          </a:p>
          <a:p>
            <a:pPr marL="0" indent="0" algn="just">
              <a:buNone/>
            </a:pPr>
            <a:r>
              <a:rPr lang="en-US" altLang="zh-CN" sz="1800" b="1" dirty="0"/>
              <a:t>2.</a:t>
            </a:r>
            <a:r>
              <a:rPr lang="zh-CN" altLang="en-US" sz="1800" b="1" dirty="0"/>
              <a:t>结果性评价</a:t>
            </a:r>
            <a:endParaRPr lang="zh-CN" altLang="en-US" sz="1800" b="1" dirty="0"/>
          </a:p>
          <a:p>
            <a:pPr marL="0" indent="0" algn="just">
              <a:buNone/>
            </a:pPr>
            <a:r>
              <a:rPr lang="en-US" altLang="zh-CN" sz="1800" dirty="0"/>
              <a:t>2.1</a:t>
            </a:r>
            <a:r>
              <a:rPr lang="zh-CN" altLang="en-US" sz="1800" dirty="0"/>
              <a:t>成果展示与答辩（</a:t>
            </a:r>
            <a:r>
              <a:rPr lang="en-US" altLang="zh-CN" sz="1800" dirty="0"/>
              <a:t>50%</a:t>
            </a:r>
            <a:r>
              <a:rPr lang="zh-CN" altLang="en-US" sz="1800" dirty="0"/>
              <a:t>）</a:t>
            </a:r>
            <a:endParaRPr lang="zh-CN" altLang="en-US" sz="1800" dirty="0"/>
          </a:p>
          <a:p>
            <a:pPr marL="0" indent="0" algn="just">
              <a:buNone/>
            </a:pPr>
            <a:r>
              <a:rPr lang="zh-CN" altLang="en-US" sz="1800" dirty="0"/>
              <a:t>成果展示与答辩要求小组展示最终古币保护箱，并回答教师提问。</a:t>
            </a:r>
            <a:endParaRPr lang="zh-CN" altLang="en-US" sz="1800" dirty="0"/>
          </a:p>
          <a:p>
            <a:pPr marL="0" indent="0" algn="just">
              <a:buNone/>
            </a:pPr>
            <a:r>
              <a:rPr lang="en-US" altLang="zh-CN" sz="1800" dirty="0"/>
              <a:t>2.2</a:t>
            </a:r>
            <a:r>
              <a:rPr lang="zh-CN" altLang="en-US" sz="1800" dirty="0"/>
              <a:t>学生自评与互评（</a:t>
            </a:r>
            <a:r>
              <a:rPr lang="en-US" altLang="zh-CN" sz="1800" dirty="0"/>
              <a:t>20%</a:t>
            </a:r>
            <a:r>
              <a:rPr lang="zh-CN" altLang="en-US" sz="1800" dirty="0"/>
              <a:t>）</a:t>
            </a:r>
            <a:endParaRPr lang="zh-CN" altLang="en-US" sz="1800" dirty="0"/>
          </a:p>
          <a:p>
            <a:pPr marL="0" indent="0" algn="just">
              <a:buNone/>
            </a:pPr>
            <a:r>
              <a:rPr lang="zh-CN" altLang="en-US" sz="1800" dirty="0"/>
              <a:t>学生自评与互评要求学生填写自评表，并匿名评价组员贡献。</a:t>
            </a:r>
            <a:endParaRPr lang="zh-CN" altLang="en-US" sz="2000" b="1" dirty="0"/>
          </a:p>
          <a:p>
            <a:pPr marL="0" indent="0" algn="just">
              <a:buNone/>
            </a:pPr>
            <a:endParaRPr lang="en-US" altLang="zh-CN" sz="2000" b="1" dirty="0"/>
          </a:p>
          <a:p>
            <a:pPr marL="0" indent="0" algn="just">
              <a:buNone/>
            </a:pPr>
            <a:r>
              <a:rPr lang="zh-CN" altLang="en-US" sz="2000" dirty="0">
                <a:latin typeface="楷体_GB2312" pitchFamily="49" charset="-122"/>
              </a:rPr>
              <a:t>       </a:t>
            </a:r>
            <a:endParaRPr lang="en-US" altLang="zh-CN" sz="2000" dirty="0">
              <a:latin typeface="楷体_GB2312" pitchFamily="49" charset="-122"/>
            </a:endParaRPr>
          </a:p>
        </p:txBody>
      </p:sp>
      <p:sp>
        <p:nvSpPr>
          <p:cNvPr id="14346" name="Rectangle 10"/>
          <p:cNvSpPr>
            <a:spLocks noGrp="1" noChangeArrowheads="1"/>
          </p:cNvSpPr>
          <p:nvPr>
            <p:ph type="title"/>
          </p:nvPr>
        </p:nvSpPr>
        <p:spPr>
          <a:xfrm>
            <a:off x="1979712" y="229394"/>
            <a:ext cx="8229600" cy="1143000"/>
          </a:xfrm>
        </p:spPr>
        <p:txBody>
          <a:bodyPr/>
          <a:lstStyle/>
          <a:p>
            <a:pPr algn="l" eaLnBrk="1" hangingPunct="1"/>
            <a:r>
              <a:rPr lang="en-US" altLang="zh-CN" sz="3600" b="1" dirty="0">
                <a:solidFill>
                  <a:schemeClr val="bg1"/>
                </a:solidFill>
                <a:ea typeface="黑体" panose="02010609060101010101" pitchFamily="49" charset="-122"/>
              </a:rPr>
              <a:t>E—</a:t>
            </a:r>
            <a:r>
              <a:rPr lang="zh-CN" altLang="en-US" sz="3600" b="1" dirty="0">
                <a:solidFill>
                  <a:schemeClr val="bg1"/>
                </a:solidFill>
                <a:ea typeface="黑体" panose="02010609060101010101" pitchFamily="49" charset="-122"/>
              </a:rPr>
              <a:t>评估与修订</a:t>
            </a:r>
            <a:endParaRPr lang="zh-CN" altLang="en-US" sz="3600" b="1" dirty="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left)">
                                      <p:cBhvr>
                                        <p:cTn id="7" dur="500"/>
                                        <p:tgtEl>
                                          <p:spTgt spid="14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wipe(left)">
                                      <p:cBhvr>
                                        <p:cTn id="10"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nimBg="1"/>
      <p:bldP spid="143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683568" y="548680"/>
            <a:ext cx="7201297" cy="936104"/>
          </a:xfrm>
        </p:spPr>
        <p:txBody>
          <a:bodyPr/>
          <a:lstStyle/>
          <a:p>
            <a:pPr marL="0" indent="0" algn="just">
              <a:buNone/>
            </a:pPr>
            <a:r>
              <a:rPr lang="en-US" altLang="zh-CN" sz="2000" b="1" dirty="0"/>
              <a:t>(</a:t>
            </a:r>
            <a:r>
              <a:rPr lang="zh-CN" altLang="en-US" sz="2000" b="1" dirty="0"/>
              <a:t>二）评价维度与标准说明</a:t>
            </a:r>
            <a:endParaRPr lang="zh-CN" altLang="en-US" sz="2000" b="1" dirty="0"/>
          </a:p>
          <a:p>
            <a:pPr marL="0" indent="0" algn="just">
              <a:buNone/>
            </a:pPr>
            <a:r>
              <a:rPr lang="en-US" altLang="zh-CN" sz="1800" b="1" dirty="0"/>
              <a:t>1.</a:t>
            </a:r>
            <a:r>
              <a:rPr lang="zh-CN" altLang="en-US" sz="1800" b="1" dirty="0"/>
              <a:t>实验操作、合作、成果评价表</a:t>
            </a:r>
            <a:endParaRPr lang="en-US" altLang="zh-CN" sz="2000" b="1" dirty="0"/>
          </a:p>
          <a:p>
            <a:pPr marL="0" indent="0" algn="just">
              <a:buNone/>
            </a:pPr>
            <a:r>
              <a:rPr lang="zh-CN" altLang="en-US" sz="2000" dirty="0">
                <a:latin typeface="楷体_GB2312" pitchFamily="49" charset="-122"/>
              </a:rPr>
              <a:t>       </a:t>
            </a:r>
            <a:endParaRPr lang="en-US" altLang="zh-CN" sz="2000" dirty="0">
              <a:latin typeface="楷体_GB2312" pitchFamily="49" charset="-122"/>
            </a:endParaRPr>
          </a:p>
        </p:txBody>
      </p:sp>
      <p:graphicFrame>
        <p:nvGraphicFramePr>
          <p:cNvPr id="3" name="表格 2"/>
          <p:cNvGraphicFramePr>
            <a:graphicFrameLocks noGrp="1"/>
          </p:cNvGraphicFramePr>
          <p:nvPr/>
        </p:nvGraphicFramePr>
        <p:xfrm>
          <a:off x="179511" y="1484784"/>
          <a:ext cx="8784977" cy="4968007"/>
        </p:xfrm>
        <a:graphic>
          <a:graphicData uri="http://schemas.openxmlformats.org/drawingml/2006/table">
            <a:tbl>
              <a:tblPr firstRow="1" firstCol="1" bandRow="1">
                <a:tableStyleId>{5C22544A-7EE6-4342-B048-85BDC9FD1C3A}</a:tableStyleId>
              </a:tblPr>
              <a:tblGrid>
                <a:gridCol w="936105"/>
                <a:gridCol w="2592288"/>
                <a:gridCol w="2520280"/>
                <a:gridCol w="2736304"/>
              </a:tblGrid>
              <a:tr h="683601">
                <a:tc>
                  <a:txBody>
                    <a:bodyPr/>
                    <a:lstStyle/>
                    <a:p>
                      <a:pPr algn="ctr">
                        <a:lnSpc>
                          <a:spcPct val="115000"/>
                        </a:lnSpc>
                        <a:spcAft>
                          <a:spcPts val="800"/>
                        </a:spcAft>
                        <a:buNone/>
                      </a:pPr>
                      <a:r>
                        <a:rPr lang="zh-CN" sz="1200" kern="100" dirty="0">
                          <a:solidFill>
                            <a:schemeClr val="tx1"/>
                          </a:solidFill>
                          <a:effectLst/>
                          <a:latin typeface="+mj-ea"/>
                          <a:ea typeface="+mj-ea"/>
                        </a:rPr>
                        <a:t>评价指标</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B9B379"/>
                    </a:solidFill>
                  </a:tcPr>
                </a:tc>
                <a:tc>
                  <a:txBody>
                    <a:bodyPr/>
                    <a:lstStyle/>
                    <a:p>
                      <a:pPr algn="ctr">
                        <a:lnSpc>
                          <a:spcPct val="115000"/>
                        </a:lnSpc>
                        <a:spcAft>
                          <a:spcPts val="800"/>
                        </a:spcAft>
                        <a:buNone/>
                      </a:pPr>
                      <a:r>
                        <a:rPr lang="zh-CN" sz="1200" kern="100" dirty="0">
                          <a:solidFill>
                            <a:schemeClr val="tx1"/>
                          </a:solidFill>
                          <a:effectLst/>
                          <a:latin typeface="+mj-ea"/>
                          <a:ea typeface="+mj-ea"/>
                        </a:rPr>
                        <a:t>优秀（</a:t>
                      </a:r>
                      <a:r>
                        <a:rPr lang="en-US" sz="1200" kern="100" dirty="0">
                          <a:solidFill>
                            <a:schemeClr val="tx1"/>
                          </a:solidFill>
                          <a:effectLst/>
                          <a:latin typeface="+mj-ea"/>
                          <a:ea typeface="+mj-ea"/>
                        </a:rPr>
                        <a:t>5</a:t>
                      </a:r>
                      <a:r>
                        <a:rPr lang="zh-CN" sz="1200" kern="100" dirty="0">
                          <a:solidFill>
                            <a:schemeClr val="tx1"/>
                          </a:solidFill>
                          <a:effectLst/>
                          <a:latin typeface="+mj-ea"/>
                          <a:ea typeface="+mj-ea"/>
                        </a:rPr>
                        <a:t>分）</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B9B379"/>
                    </a:solidFill>
                  </a:tcPr>
                </a:tc>
                <a:tc>
                  <a:txBody>
                    <a:bodyPr/>
                    <a:lstStyle/>
                    <a:p>
                      <a:pPr algn="ctr">
                        <a:lnSpc>
                          <a:spcPct val="115000"/>
                        </a:lnSpc>
                        <a:spcAft>
                          <a:spcPts val="800"/>
                        </a:spcAft>
                        <a:buNone/>
                      </a:pPr>
                      <a:r>
                        <a:rPr lang="zh-CN" sz="1200" kern="100" dirty="0">
                          <a:solidFill>
                            <a:schemeClr val="tx1"/>
                          </a:solidFill>
                          <a:effectLst/>
                          <a:latin typeface="+mj-ea"/>
                          <a:ea typeface="+mj-ea"/>
                        </a:rPr>
                        <a:t>良好（</a:t>
                      </a:r>
                      <a:r>
                        <a:rPr lang="en-US" sz="1200" kern="100" dirty="0">
                          <a:solidFill>
                            <a:schemeClr val="tx1"/>
                          </a:solidFill>
                          <a:effectLst/>
                          <a:latin typeface="+mj-ea"/>
                          <a:ea typeface="+mj-ea"/>
                        </a:rPr>
                        <a:t>3 - 4</a:t>
                      </a:r>
                      <a:r>
                        <a:rPr lang="zh-CN" sz="1200" kern="100" dirty="0">
                          <a:solidFill>
                            <a:schemeClr val="tx1"/>
                          </a:solidFill>
                          <a:effectLst/>
                          <a:latin typeface="+mj-ea"/>
                          <a:ea typeface="+mj-ea"/>
                        </a:rPr>
                        <a:t>分）</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B9B379"/>
                    </a:solidFill>
                  </a:tcPr>
                </a:tc>
                <a:tc>
                  <a:txBody>
                    <a:bodyPr/>
                    <a:lstStyle/>
                    <a:p>
                      <a:pPr algn="ctr">
                        <a:lnSpc>
                          <a:spcPct val="115000"/>
                        </a:lnSpc>
                        <a:spcAft>
                          <a:spcPts val="800"/>
                        </a:spcAft>
                        <a:buNone/>
                      </a:pPr>
                      <a:r>
                        <a:rPr lang="zh-CN" sz="1200" kern="100" dirty="0">
                          <a:solidFill>
                            <a:schemeClr val="tx1"/>
                          </a:solidFill>
                          <a:effectLst/>
                          <a:latin typeface="+mj-ea"/>
                          <a:ea typeface="+mj-ea"/>
                        </a:rPr>
                        <a:t>需改进（</a:t>
                      </a:r>
                      <a:r>
                        <a:rPr lang="en-US" sz="1200" kern="100" dirty="0">
                          <a:solidFill>
                            <a:schemeClr val="tx1"/>
                          </a:solidFill>
                          <a:effectLst/>
                          <a:latin typeface="+mj-ea"/>
                          <a:ea typeface="+mj-ea"/>
                        </a:rPr>
                        <a:t>1 - 2</a:t>
                      </a:r>
                      <a:r>
                        <a:rPr lang="zh-CN" sz="1200" kern="100" dirty="0">
                          <a:solidFill>
                            <a:schemeClr val="tx1"/>
                          </a:solidFill>
                          <a:effectLst/>
                          <a:latin typeface="+mj-ea"/>
                          <a:ea typeface="+mj-ea"/>
                        </a:rPr>
                        <a:t>分）</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B9B379"/>
                    </a:solidFill>
                  </a:tcPr>
                </a:tc>
              </a:tr>
              <a:tr h="1148602">
                <a:tc>
                  <a:txBody>
                    <a:bodyPr/>
                    <a:lstStyle/>
                    <a:p>
                      <a:pPr algn="l">
                        <a:lnSpc>
                          <a:spcPct val="115000"/>
                        </a:lnSpc>
                        <a:spcAft>
                          <a:spcPts val="800"/>
                        </a:spcAft>
                        <a:buNone/>
                      </a:pPr>
                      <a:r>
                        <a:rPr lang="zh-CN" sz="1200" kern="100" dirty="0">
                          <a:solidFill>
                            <a:schemeClr val="tx1"/>
                          </a:solidFill>
                          <a:effectLst/>
                          <a:latin typeface="+mj-ea"/>
                          <a:ea typeface="+mj-ea"/>
                        </a:rPr>
                        <a:t>操作精准度</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B9B379"/>
                    </a:solidFill>
                  </a:tcPr>
                </a:tc>
                <a:tc>
                  <a:txBody>
                    <a:bodyPr/>
                    <a:lstStyle/>
                    <a:p>
                      <a:pPr algn="l">
                        <a:lnSpc>
                          <a:spcPct val="115000"/>
                        </a:lnSpc>
                        <a:spcAft>
                          <a:spcPts val="800"/>
                        </a:spcAft>
                        <a:buNone/>
                      </a:pPr>
                      <a:r>
                        <a:rPr lang="zh-CN" sz="1200" kern="100" dirty="0">
                          <a:solidFill>
                            <a:schemeClr val="tx1"/>
                          </a:solidFill>
                          <a:effectLst/>
                          <a:latin typeface="+mj-ea"/>
                          <a:ea typeface="+mj-ea"/>
                        </a:rPr>
                        <a:t>在实验操作中，对每一个步骤都能精确执行，如在氧化、还原实验中，对试剂的用量、反应时间和温度的控制极其精准，误差极小。</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DEDBC0"/>
                    </a:solidFill>
                  </a:tcPr>
                </a:tc>
                <a:tc>
                  <a:txBody>
                    <a:bodyPr/>
                    <a:lstStyle/>
                    <a:p>
                      <a:pPr algn="l">
                        <a:lnSpc>
                          <a:spcPct val="115000"/>
                        </a:lnSpc>
                        <a:spcAft>
                          <a:spcPts val="800"/>
                        </a:spcAft>
                        <a:buNone/>
                      </a:pPr>
                      <a:r>
                        <a:rPr lang="zh-CN" sz="1200" kern="100" dirty="0">
                          <a:solidFill>
                            <a:schemeClr val="tx1"/>
                          </a:solidFill>
                          <a:effectLst/>
                          <a:latin typeface="+mj-ea"/>
                          <a:ea typeface="+mj-ea"/>
                        </a:rPr>
                        <a:t>基本能按照要求完成操作，操作精度尚可，但在某些细节上存在一定偏差，如试剂用量稍有出入，反应条件控制不够精确。</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DEDBC0"/>
                    </a:solidFill>
                  </a:tcPr>
                </a:tc>
                <a:tc>
                  <a:txBody>
                    <a:bodyPr/>
                    <a:lstStyle/>
                    <a:p>
                      <a:pPr algn="l">
                        <a:lnSpc>
                          <a:spcPct val="115000"/>
                        </a:lnSpc>
                        <a:spcAft>
                          <a:spcPts val="800"/>
                        </a:spcAft>
                        <a:buNone/>
                      </a:pPr>
                      <a:r>
                        <a:rPr lang="zh-CN" sz="1200" kern="100" dirty="0">
                          <a:solidFill>
                            <a:schemeClr val="tx1"/>
                          </a:solidFill>
                          <a:effectLst/>
                          <a:latin typeface="+mj-ea"/>
                          <a:ea typeface="+mj-ea"/>
                        </a:rPr>
                        <a:t>操作失误较多，无法准确控制实验条件，导致实验结果偏差较大，甚至影响实验的正常进行。</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DEDBC0"/>
                    </a:solidFill>
                  </a:tcPr>
                </a:tc>
              </a:tr>
              <a:tr h="1148602">
                <a:tc>
                  <a:txBody>
                    <a:bodyPr/>
                    <a:lstStyle/>
                    <a:p>
                      <a:pPr algn="l">
                        <a:lnSpc>
                          <a:spcPct val="115000"/>
                        </a:lnSpc>
                        <a:spcAft>
                          <a:spcPts val="800"/>
                        </a:spcAft>
                        <a:buNone/>
                      </a:pPr>
                      <a:r>
                        <a:rPr lang="zh-CN" sz="1200" kern="100" dirty="0">
                          <a:solidFill>
                            <a:schemeClr val="tx1"/>
                          </a:solidFill>
                          <a:effectLst/>
                          <a:latin typeface="+mj-ea"/>
                          <a:ea typeface="+mj-ea"/>
                        </a:rPr>
                        <a:t>数据记录准确性</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B9B379"/>
                    </a:solidFill>
                  </a:tcPr>
                </a:tc>
                <a:tc>
                  <a:txBody>
                    <a:bodyPr/>
                    <a:lstStyle/>
                    <a:p>
                      <a:pPr algn="l">
                        <a:lnSpc>
                          <a:spcPct val="115000"/>
                        </a:lnSpc>
                        <a:spcAft>
                          <a:spcPts val="800"/>
                        </a:spcAft>
                        <a:buNone/>
                      </a:pPr>
                      <a:r>
                        <a:rPr lang="zh-CN" sz="1200" kern="100" dirty="0">
                          <a:solidFill>
                            <a:schemeClr val="tx1"/>
                          </a:solidFill>
                          <a:effectLst/>
                          <a:latin typeface="+mj-ea"/>
                          <a:ea typeface="+mj-ea"/>
                        </a:rPr>
                        <a:t>数据记录完整、准确，无任何遗漏或错误，能详细记录实验过程中的各种数据，包括实验现象、测量值等，且记录格式规范。</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tc>
                <a:tc>
                  <a:txBody>
                    <a:bodyPr/>
                    <a:lstStyle/>
                    <a:p>
                      <a:pPr algn="l">
                        <a:lnSpc>
                          <a:spcPct val="115000"/>
                        </a:lnSpc>
                        <a:spcAft>
                          <a:spcPts val="800"/>
                        </a:spcAft>
                        <a:buNone/>
                      </a:pPr>
                      <a:r>
                        <a:rPr lang="zh-CN" sz="1200" kern="100" dirty="0">
                          <a:solidFill>
                            <a:schemeClr val="tx1"/>
                          </a:solidFill>
                          <a:effectLst/>
                          <a:latin typeface="+mj-ea"/>
                          <a:ea typeface="+mj-ea"/>
                        </a:rPr>
                        <a:t>数据记录基本准确，但存在个别数据记录不完整或不准确的情况，如数据小数点位数记录错误等。</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tc>
                <a:tc>
                  <a:txBody>
                    <a:bodyPr/>
                    <a:lstStyle/>
                    <a:p>
                      <a:pPr algn="l">
                        <a:lnSpc>
                          <a:spcPct val="115000"/>
                        </a:lnSpc>
                        <a:spcAft>
                          <a:spcPts val="800"/>
                        </a:spcAft>
                        <a:buNone/>
                      </a:pPr>
                      <a:r>
                        <a:rPr lang="zh-CN" sz="1200" kern="100">
                          <a:solidFill>
                            <a:schemeClr val="tx1"/>
                          </a:solidFill>
                          <a:effectLst/>
                          <a:latin typeface="+mj-ea"/>
                          <a:ea typeface="+mj-ea"/>
                        </a:rPr>
                        <a:t>数据记录混乱，存在大量错误和遗漏，无法准确反映实验情况，需要重新进行实验才能获取有效数据。</a:t>
                      </a:r>
                      <a:endParaRPr lang="zh-CN" sz="1200" kern="100">
                        <a:solidFill>
                          <a:schemeClr val="tx1"/>
                        </a:solidFill>
                        <a:effectLst/>
                        <a:latin typeface="+mj-ea"/>
                        <a:ea typeface="+mj-ea"/>
                        <a:cs typeface="Times New Roman" panose="02020603050405020304" pitchFamily="18" charset="0"/>
                      </a:endParaRPr>
                    </a:p>
                  </a:txBody>
                  <a:tcPr marL="34108" marR="34108" marT="34108" marB="34108" anchor="ctr"/>
                </a:tc>
              </a:tr>
              <a:tr h="993601">
                <a:tc>
                  <a:txBody>
                    <a:bodyPr/>
                    <a:lstStyle/>
                    <a:p>
                      <a:pPr algn="l">
                        <a:lnSpc>
                          <a:spcPct val="115000"/>
                        </a:lnSpc>
                        <a:spcAft>
                          <a:spcPts val="800"/>
                        </a:spcAft>
                        <a:buNone/>
                      </a:pPr>
                      <a:r>
                        <a:rPr lang="zh-CN" sz="1200" kern="100" dirty="0">
                          <a:solidFill>
                            <a:schemeClr val="tx1"/>
                          </a:solidFill>
                          <a:effectLst/>
                          <a:latin typeface="+mj-ea"/>
                          <a:ea typeface="+mj-ea"/>
                        </a:rPr>
                        <a:t>沟通有效性</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B9B379"/>
                    </a:solidFill>
                  </a:tcPr>
                </a:tc>
                <a:tc>
                  <a:txBody>
                    <a:bodyPr/>
                    <a:lstStyle/>
                    <a:p>
                      <a:pPr algn="l">
                        <a:lnSpc>
                          <a:spcPct val="115000"/>
                        </a:lnSpc>
                        <a:spcAft>
                          <a:spcPts val="800"/>
                        </a:spcAft>
                        <a:buNone/>
                      </a:pPr>
                      <a:r>
                        <a:rPr lang="zh-CN" sz="1200" kern="100" dirty="0">
                          <a:solidFill>
                            <a:schemeClr val="tx1"/>
                          </a:solidFill>
                          <a:effectLst/>
                          <a:latin typeface="+mj-ea"/>
                          <a:ea typeface="+mj-ea"/>
                        </a:rPr>
                        <a:t>小组成员之间沟通顺畅、及时，能充分交流实验想法和数据，遇到问题能共同讨论并迅速解决，团队协作氛围良好。</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DEDBC0"/>
                    </a:solidFill>
                  </a:tcPr>
                </a:tc>
                <a:tc>
                  <a:txBody>
                    <a:bodyPr/>
                    <a:lstStyle/>
                    <a:p>
                      <a:pPr algn="l">
                        <a:lnSpc>
                          <a:spcPct val="115000"/>
                        </a:lnSpc>
                        <a:spcAft>
                          <a:spcPts val="800"/>
                        </a:spcAft>
                        <a:buNone/>
                      </a:pPr>
                      <a:r>
                        <a:rPr lang="zh-CN" sz="1200" kern="100" dirty="0">
                          <a:solidFill>
                            <a:schemeClr val="tx1"/>
                          </a:solidFill>
                          <a:effectLst/>
                          <a:latin typeface="+mj-ea"/>
                          <a:ea typeface="+mj-ea"/>
                        </a:rPr>
                        <a:t>成员之间能进行基本的沟通，但沟通不够充分，信息传递有时不及时，导致在实验过程中出现一些误解或矛盾。</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DEDBC0"/>
                    </a:solidFill>
                  </a:tcPr>
                </a:tc>
                <a:tc>
                  <a:txBody>
                    <a:bodyPr/>
                    <a:lstStyle/>
                    <a:p>
                      <a:pPr algn="l">
                        <a:lnSpc>
                          <a:spcPct val="115000"/>
                        </a:lnSpc>
                        <a:spcAft>
                          <a:spcPts val="800"/>
                        </a:spcAft>
                        <a:buNone/>
                      </a:pPr>
                      <a:r>
                        <a:rPr lang="zh-CN" sz="1200" kern="100" dirty="0">
                          <a:solidFill>
                            <a:schemeClr val="tx1"/>
                          </a:solidFill>
                          <a:effectLst/>
                          <a:latin typeface="+mj-ea"/>
                          <a:ea typeface="+mj-ea"/>
                        </a:rPr>
                        <a:t>小组成员之间沟通困难，缺乏有效的交流，各自为政，无法形成良好的团队协作，严重影响实验的顺利进行。</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DEDBC0"/>
                    </a:solidFill>
                  </a:tcPr>
                </a:tc>
              </a:tr>
              <a:tr h="993601">
                <a:tc>
                  <a:txBody>
                    <a:bodyPr/>
                    <a:lstStyle/>
                    <a:p>
                      <a:pPr algn="l">
                        <a:lnSpc>
                          <a:spcPct val="115000"/>
                        </a:lnSpc>
                        <a:spcAft>
                          <a:spcPts val="800"/>
                        </a:spcAft>
                        <a:buNone/>
                      </a:pPr>
                      <a:r>
                        <a:rPr lang="zh-CN" sz="1200" kern="100" dirty="0">
                          <a:solidFill>
                            <a:schemeClr val="tx1"/>
                          </a:solidFill>
                          <a:effectLst/>
                          <a:latin typeface="+mj-ea"/>
                          <a:ea typeface="+mj-ea"/>
                        </a:rPr>
                        <a:t>团队凝聚力</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solidFill>
                      <a:srgbClr val="B9B379"/>
                    </a:solidFill>
                  </a:tcPr>
                </a:tc>
                <a:tc>
                  <a:txBody>
                    <a:bodyPr/>
                    <a:lstStyle/>
                    <a:p>
                      <a:pPr algn="l">
                        <a:lnSpc>
                          <a:spcPct val="115000"/>
                        </a:lnSpc>
                        <a:spcAft>
                          <a:spcPts val="800"/>
                        </a:spcAft>
                        <a:buNone/>
                      </a:pPr>
                      <a:r>
                        <a:rPr lang="zh-CN" sz="1200" kern="100">
                          <a:solidFill>
                            <a:schemeClr val="tx1"/>
                          </a:solidFill>
                          <a:effectLst/>
                          <a:latin typeface="+mj-ea"/>
                          <a:ea typeface="+mj-ea"/>
                        </a:rPr>
                        <a:t>团队凝聚力强，成员之间相互信任、相互支持，在实验过程中能齐心协力，共同克服困难，为实现实验目标而努力。</a:t>
                      </a:r>
                      <a:endParaRPr lang="zh-CN" sz="1200" kern="100">
                        <a:solidFill>
                          <a:schemeClr val="tx1"/>
                        </a:solidFill>
                        <a:effectLst/>
                        <a:latin typeface="+mj-ea"/>
                        <a:ea typeface="+mj-ea"/>
                        <a:cs typeface="Times New Roman" panose="02020603050405020304" pitchFamily="18" charset="0"/>
                      </a:endParaRPr>
                    </a:p>
                  </a:txBody>
                  <a:tcPr marL="34108" marR="34108" marT="34108" marB="34108" anchor="ctr"/>
                </a:tc>
                <a:tc>
                  <a:txBody>
                    <a:bodyPr/>
                    <a:lstStyle/>
                    <a:p>
                      <a:pPr algn="l">
                        <a:lnSpc>
                          <a:spcPct val="115000"/>
                        </a:lnSpc>
                        <a:spcAft>
                          <a:spcPts val="800"/>
                        </a:spcAft>
                        <a:buNone/>
                      </a:pPr>
                      <a:r>
                        <a:rPr lang="zh-CN" sz="1200" kern="100" dirty="0">
                          <a:solidFill>
                            <a:schemeClr val="tx1"/>
                          </a:solidFill>
                          <a:effectLst/>
                          <a:latin typeface="+mj-ea"/>
                          <a:ea typeface="+mj-ea"/>
                        </a:rPr>
                        <a:t>团队有一定的凝聚力，但在面对困难和挑战时，成员之间的协作不够紧密，团队的战斗力有所下降。</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tc>
                <a:tc>
                  <a:txBody>
                    <a:bodyPr/>
                    <a:lstStyle/>
                    <a:p>
                      <a:pPr algn="l">
                        <a:lnSpc>
                          <a:spcPct val="115000"/>
                        </a:lnSpc>
                        <a:spcAft>
                          <a:spcPts val="800"/>
                        </a:spcAft>
                        <a:buNone/>
                      </a:pPr>
                      <a:r>
                        <a:rPr lang="zh-CN" sz="1200" kern="100" dirty="0">
                          <a:solidFill>
                            <a:schemeClr val="tx1"/>
                          </a:solidFill>
                          <a:effectLst/>
                          <a:latin typeface="+mj-ea"/>
                          <a:ea typeface="+mj-ea"/>
                        </a:rPr>
                        <a:t>团队凝聚力差，成员之间缺乏信任和合作精神，经常出现内部矛盾和冲突，无法形成有效的团队合力。</a:t>
                      </a:r>
                      <a:endParaRPr lang="zh-CN" sz="1200" kern="100" dirty="0">
                        <a:solidFill>
                          <a:schemeClr val="tx1"/>
                        </a:solidFill>
                        <a:effectLst/>
                        <a:latin typeface="+mj-ea"/>
                        <a:ea typeface="+mj-ea"/>
                        <a:cs typeface="Times New Roman" panose="02020603050405020304" pitchFamily="18" charset="0"/>
                      </a:endParaRPr>
                    </a:p>
                  </a:txBody>
                  <a:tcPr marL="34108" marR="34108" marT="34108" marB="34108"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683568" y="548680"/>
            <a:ext cx="7201297" cy="936104"/>
          </a:xfrm>
        </p:spPr>
        <p:txBody>
          <a:bodyPr/>
          <a:lstStyle/>
          <a:p>
            <a:pPr marL="0" indent="0" algn="just">
              <a:buNone/>
            </a:pPr>
            <a:r>
              <a:rPr lang="en-US" altLang="zh-CN" sz="2000" b="1" dirty="0"/>
              <a:t>(</a:t>
            </a:r>
            <a:r>
              <a:rPr lang="zh-CN" altLang="en-US" sz="2000" b="1" dirty="0"/>
              <a:t>二）评价维度与标准说明</a:t>
            </a:r>
            <a:endParaRPr lang="zh-CN" altLang="en-US" sz="2000" b="1" dirty="0"/>
          </a:p>
          <a:p>
            <a:pPr marL="0" indent="0" algn="just">
              <a:buNone/>
            </a:pPr>
            <a:r>
              <a:rPr lang="en-US" altLang="zh-CN" sz="1800" b="1" dirty="0"/>
              <a:t>2.</a:t>
            </a:r>
            <a:r>
              <a:rPr lang="zh-CN" altLang="en-US" sz="1800" b="1" dirty="0"/>
              <a:t> </a:t>
            </a:r>
            <a:r>
              <a:rPr lang="en-US" altLang="zh-CN" sz="1800" b="1" dirty="0"/>
              <a:t>《</a:t>
            </a:r>
            <a:r>
              <a:rPr lang="zh-CN" altLang="en-US" sz="1800" b="1" dirty="0"/>
              <a:t>古币救援日志</a:t>
            </a:r>
            <a:r>
              <a:rPr lang="en-US" altLang="zh-CN" sz="1800" b="1" dirty="0"/>
              <a:t>》</a:t>
            </a:r>
            <a:r>
              <a:rPr lang="zh-CN" altLang="en-US" sz="1800" b="1" dirty="0"/>
              <a:t>评分表</a:t>
            </a:r>
            <a:endParaRPr lang="en-US" altLang="zh-CN" sz="2000" dirty="0">
              <a:latin typeface="楷体_GB2312" pitchFamily="49" charset="-122"/>
            </a:endParaRPr>
          </a:p>
        </p:txBody>
      </p:sp>
      <p:graphicFrame>
        <p:nvGraphicFramePr>
          <p:cNvPr id="3" name="表格 2"/>
          <p:cNvGraphicFramePr>
            <a:graphicFrameLocks noGrp="1"/>
          </p:cNvGraphicFramePr>
          <p:nvPr/>
        </p:nvGraphicFramePr>
        <p:xfrm>
          <a:off x="179511" y="1484784"/>
          <a:ext cx="8784977" cy="4968007"/>
        </p:xfrm>
        <a:graphic>
          <a:graphicData uri="http://schemas.openxmlformats.org/drawingml/2006/table">
            <a:tbl>
              <a:tblPr firstRow="1" firstCol="1" bandRow="1">
                <a:tableStyleId>{5C22544A-7EE6-4342-B048-85BDC9FD1C3A}</a:tableStyleId>
              </a:tblPr>
              <a:tblGrid>
                <a:gridCol w="936105"/>
                <a:gridCol w="2592288"/>
                <a:gridCol w="2520280"/>
                <a:gridCol w="2736304"/>
              </a:tblGrid>
              <a:tr h="683601">
                <a:tc>
                  <a:txBody>
                    <a:bodyPr/>
                    <a:lstStyle/>
                    <a:p>
                      <a:pPr algn="ctr">
                        <a:lnSpc>
                          <a:spcPct val="115000"/>
                        </a:lnSpc>
                        <a:spcAft>
                          <a:spcPts val="800"/>
                        </a:spcAft>
                        <a:buNone/>
                      </a:pPr>
                      <a:r>
                        <a:rPr lang="zh-CN" sz="1200" kern="100" dirty="0">
                          <a:solidFill>
                            <a:srgbClr val="000000"/>
                          </a:solidFill>
                          <a:effectLst/>
                          <a:latin typeface="Calibri" panose="020F0502020204030204" pitchFamily="34" charset="0"/>
                          <a:ea typeface="宋体" pitchFamily="2" charset="-122"/>
                          <a:cs typeface="宋体" pitchFamily="2" charset="-122"/>
                        </a:rPr>
                        <a:t>评价维度</a:t>
                      </a:r>
                      <a:endParaRPr lang="zh-CN" sz="1050" kern="100" dirty="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ctr">
                        <a:lnSpc>
                          <a:spcPct val="115000"/>
                        </a:lnSpc>
                        <a:spcAft>
                          <a:spcPts val="800"/>
                        </a:spcAft>
                        <a:buNone/>
                      </a:pPr>
                      <a:r>
                        <a:rPr lang="zh-CN" sz="1200" kern="100" dirty="0">
                          <a:solidFill>
                            <a:srgbClr val="000000"/>
                          </a:solidFill>
                          <a:effectLst/>
                          <a:latin typeface="Calibri" panose="020F0502020204030204" pitchFamily="34" charset="0"/>
                          <a:ea typeface="宋体" pitchFamily="2" charset="-122"/>
                          <a:cs typeface="宋体" pitchFamily="2" charset="-122"/>
                        </a:rPr>
                        <a:t>优秀（</a:t>
                      </a:r>
                      <a:r>
                        <a:rPr lang="en-US" sz="1200" kern="100" dirty="0">
                          <a:solidFill>
                            <a:srgbClr val="000000"/>
                          </a:solidFill>
                          <a:effectLst/>
                          <a:latin typeface="Calibri" panose="020F0502020204030204" pitchFamily="34" charset="0"/>
                          <a:ea typeface="宋体" pitchFamily="2" charset="-122"/>
                          <a:cs typeface="宋体" pitchFamily="2" charset="-122"/>
                        </a:rPr>
                        <a:t>5</a:t>
                      </a:r>
                      <a:r>
                        <a:rPr lang="zh-CN" sz="1200" kern="100" dirty="0">
                          <a:solidFill>
                            <a:srgbClr val="000000"/>
                          </a:solidFill>
                          <a:effectLst/>
                          <a:latin typeface="Calibri" panose="020F0502020204030204" pitchFamily="34" charset="0"/>
                          <a:ea typeface="宋体" pitchFamily="2" charset="-122"/>
                          <a:cs typeface="宋体" pitchFamily="2" charset="-122"/>
                        </a:rPr>
                        <a:t>分）</a:t>
                      </a:r>
                      <a:endParaRPr lang="zh-CN" sz="1050" kern="100" dirty="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ctr">
                        <a:lnSpc>
                          <a:spcPct val="115000"/>
                        </a:lnSpc>
                        <a:spcAft>
                          <a:spcPts val="800"/>
                        </a:spcAft>
                        <a:buNone/>
                      </a:pPr>
                      <a:r>
                        <a:rPr lang="zh-CN" sz="1200" kern="100" dirty="0">
                          <a:solidFill>
                            <a:srgbClr val="000000"/>
                          </a:solidFill>
                          <a:effectLst/>
                          <a:latin typeface="Calibri" panose="020F0502020204030204" pitchFamily="34" charset="0"/>
                          <a:ea typeface="宋体" pitchFamily="2" charset="-122"/>
                          <a:cs typeface="宋体" pitchFamily="2" charset="-122"/>
                        </a:rPr>
                        <a:t>良好（</a:t>
                      </a:r>
                      <a:r>
                        <a:rPr lang="en-US" sz="1200" kern="100" dirty="0">
                          <a:solidFill>
                            <a:srgbClr val="000000"/>
                          </a:solidFill>
                          <a:effectLst/>
                          <a:latin typeface="Calibri" panose="020F0502020204030204" pitchFamily="34" charset="0"/>
                          <a:ea typeface="宋体" pitchFamily="2" charset="-122"/>
                          <a:cs typeface="宋体" pitchFamily="2" charset="-122"/>
                        </a:rPr>
                        <a:t>3 - 4</a:t>
                      </a:r>
                      <a:r>
                        <a:rPr lang="zh-CN" sz="1200" kern="100" dirty="0">
                          <a:solidFill>
                            <a:srgbClr val="000000"/>
                          </a:solidFill>
                          <a:effectLst/>
                          <a:latin typeface="Calibri" panose="020F0502020204030204" pitchFamily="34" charset="0"/>
                          <a:ea typeface="宋体" pitchFamily="2" charset="-122"/>
                          <a:cs typeface="宋体" pitchFamily="2" charset="-122"/>
                        </a:rPr>
                        <a:t>分）</a:t>
                      </a:r>
                      <a:endParaRPr lang="zh-CN" sz="1050" kern="100" dirty="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ctr">
                        <a:lnSpc>
                          <a:spcPct val="115000"/>
                        </a:lnSpc>
                        <a:spcAft>
                          <a:spcPts val="800"/>
                        </a:spcAft>
                        <a:buNone/>
                      </a:pPr>
                      <a:r>
                        <a:rPr lang="zh-CN" sz="1200" kern="100" dirty="0">
                          <a:solidFill>
                            <a:srgbClr val="000000"/>
                          </a:solidFill>
                          <a:effectLst/>
                          <a:latin typeface="Calibri" panose="020F0502020204030204" pitchFamily="34" charset="0"/>
                          <a:ea typeface="宋体" pitchFamily="2" charset="-122"/>
                          <a:cs typeface="宋体" pitchFamily="2" charset="-122"/>
                        </a:rPr>
                        <a:t>需改进（</a:t>
                      </a:r>
                      <a:r>
                        <a:rPr lang="en-US" sz="1200" kern="100" dirty="0">
                          <a:solidFill>
                            <a:srgbClr val="000000"/>
                          </a:solidFill>
                          <a:effectLst/>
                          <a:latin typeface="Calibri" panose="020F0502020204030204" pitchFamily="34" charset="0"/>
                          <a:ea typeface="宋体" pitchFamily="2" charset="-122"/>
                          <a:cs typeface="宋体" pitchFamily="2" charset="-122"/>
                        </a:rPr>
                        <a:t>1 - 2</a:t>
                      </a:r>
                      <a:r>
                        <a:rPr lang="zh-CN" sz="1200" kern="100" dirty="0">
                          <a:solidFill>
                            <a:srgbClr val="000000"/>
                          </a:solidFill>
                          <a:effectLst/>
                          <a:latin typeface="Calibri" panose="020F0502020204030204" pitchFamily="34" charset="0"/>
                          <a:ea typeface="宋体" pitchFamily="2" charset="-122"/>
                          <a:cs typeface="宋体" pitchFamily="2" charset="-122"/>
                        </a:rPr>
                        <a:t>分）</a:t>
                      </a:r>
                      <a:endParaRPr lang="zh-CN" sz="1050" kern="100" dirty="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r>
              <a:tr h="1148602">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记录完整性</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dirty="0">
                          <a:solidFill>
                            <a:srgbClr val="000000"/>
                          </a:solidFill>
                          <a:effectLst/>
                          <a:latin typeface="Calibri" panose="020F0502020204030204" pitchFamily="34" charset="0"/>
                          <a:ea typeface="宋体" pitchFamily="2" charset="-122"/>
                          <a:cs typeface="宋体" pitchFamily="2" charset="-122"/>
                        </a:rPr>
                        <a:t>详细记录了古币救援过程中的每一个环节，包括实验步骤、数据、分析过程、遇到的问题及解决方案等，内容完整、丰富。</a:t>
                      </a:r>
                      <a:endParaRPr lang="zh-CN" sz="1050" kern="100" dirty="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记录了主要的实验和活动过程，但存在一些关键信息的缺失或记录不够详细的情况。</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记录内容非常简略，只包含了少量的基本信息，无法反映古币救援的完整过程。</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r>
              <a:tr h="1148602">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分析深度</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对实验数据和现象进行了深入的分析，能够准确地得出结论，并对结果进行合理的解释和拓展，展现出较强的科学思维能力。</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能够对实验结果进行一定的分析，但分析不够深入，结论不够准确或缺乏一定的逻辑性。</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几乎没有对实验结果进行分析，只是简单地记录了现象，无法得出有价值的结论。</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tc>
              </a:tr>
              <a:tr h="993601">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创新性</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在日志中提出了独特的见解和创新的思路，对古币救援的方法和策略有新的尝试和探索。</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有一定的创新意识，但创新点不够突出或可行性较低。</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缺乏创新思维，日志内容较为常规，没有新的想法和思路。</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r>
              <a:tr h="993601">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互动深度</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与智能体进行了深入的互动交流，能够充分利用智能体的资源，对问题进行深入的探讨和分析，获得了有价值的信息和启发。</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能够与智能体进行基本的互动，但互动不够深入，没有充分挖掘智能体的潜力，获得的信息有限。</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tc>
                <a:tc>
                  <a:txBody>
                    <a:bodyPr/>
                    <a:lstStyle/>
                    <a:p>
                      <a:pPr algn="l">
                        <a:lnSpc>
                          <a:spcPct val="115000"/>
                        </a:lnSpc>
                        <a:spcAft>
                          <a:spcPts val="800"/>
                        </a:spcAft>
                        <a:buNone/>
                      </a:pPr>
                      <a:r>
                        <a:rPr lang="zh-CN" sz="1200" kern="100" dirty="0">
                          <a:solidFill>
                            <a:srgbClr val="000000"/>
                          </a:solidFill>
                          <a:effectLst/>
                          <a:latin typeface="Calibri" panose="020F0502020204030204" pitchFamily="34" charset="0"/>
                          <a:ea typeface="宋体" pitchFamily="2" charset="-122"/>
                          <a:cs typeface="宋体" pitchFamily="2" charset="-122"/>
                        </a:rPr>
                        <a:t>与智能体的互动较少，只是简单地询问一些问题，没有进行深入的交流和探讨。</a:t>
                      </a:r>
                      <a:endParaRPr lang="zh-CN" sz="1050" kern="100" dirty="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683568" y="548680"/>
            <a:ext cx="7201297" cy="936104"/>
          </a:xfrm>
        </p:spPr>
        <p:txBody>
          <a:bodyPr/>
          <a:lstStyle/>
          <a:p>
            <a:pPr marL="0" indent="0" algn="just">
              <a:buNone/>
            </a:pPr>
            <a:r>
              <a:rPr lang="en-US" altLang="zh-CN" sz="2000" b="1" dirty="0"/>
              <a:t>(</a:t>
            </a:r>
            <a:r>
              <a:rPr lang="zh-CN" altLang="en-US" sz="2000" b="1" dirty="0"/>
              <a:t>二）评价维度与标准说明</a:t>
            </a:r>
            <a:endParaRPr lang="zh-CN" altLang="en-US" sz="2000" b="1" dirty="0"/>
          </a:p>
          <a:p>
            <a:pPr marL="0" indent="0" algn="just">
              <a:buNone/>
            </a:pPr>
            <a:r>
              <a:rPr lang="en-US" altLang="zh-CN" sz="1800" b="1" dirty="0"/>
              <a:t>3.</a:t>
            </a:r>
            <a:r>
              <a:rPr lang="zh-CN" altLang="en-US" sz="1800" b="1" dirty="0"/>
              <a:t>成果展示与答辩评分表</a:t>
            </a:r>
            <a:endParaRPr lang="en-US" altLang="zh-CN" sz="2000" dirty="0">
              <a:latin typeface="楷体_GB2312" pitchFamily="49" charset="-122"/>
            </a:endParaRPr>
          </a:p>
        </p:txBody>
      </p:sp>
      <p:graphicFrame>
        <p:nvGraphicFramePr>
          <p:cNvPr id="3" name="表格 2"/>
          <p:cNvGraphicFramePr>
            <a:graphicFrameLocks noGrp="1"/>
          </p:cNvGraphicFramePr>
          <p:nvPr/>
        </p:nvGraphicFramePr>
        <p:xfrm>
          <a:off x="179511" y="1628800"/>
          <a:ext cx="8784977" cy="3974406"/>
        </p:xfrm>
        <a:graphic>
          <a:graphicData uri="http://schemas.openxmlformats.org/drawingml/2006/table">
            <a:tbl>
              <a:tblPr firstRow="1" firstCol="1" bandRow="1">
                <a:tableStyleId>{5C22544A-7EE6-4342-B048-85BDC9FD1C3A}</a:tableStyleId>
              </a:tblPr>
              <a:tblGrid>
                <a:gridCol w="936105"/>
                <a:gridCol w="2592288"/>
                <a:gridCol w="2520280"/>
                <a:gridCol w="2736304"/>
              </a:tblGrid>
              <a:tr h="683601">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评价维度</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优秀（</a:t>
                      </a:r>
                      <a:r>
                        <a:rPr lang="en-US" sz="1200" kern="100">
                          <a:solidFill>
                            <a:srgbClr val="000000"/>
                          </a:solidFill>
                          <a:effectLst/>
                          <a:latin typeface="Calibri" panose="020F0502020204030204" pitchFamily="34" charset="0"/>
                          <a:ea typeface="宋体" pitchFamily="2" charset="-122"/>
                          <a:cs typeface="宋体" pitchFamily="2" charset="-122"/>
                        </a:rPr>
                        <a:t>5</a:t>
                      </a:r>
                      <a:r>
                        <a:rPr lang="zh-CN" sz="1200" kern="100">
                          <a:solidFill>
                            <a:srgbClr val="000000"/>
                          </a:solidFill>
                          <a:effectLst/>
                          <a:latin typeface="Calibri" panose="020F0502020204030204" pitchFamily="34" charset="0"/>
                          <a:ea typeface="宋体" pitchFamily="2" charset="-122"/>
                          <a:cs typeface="宋体" pitchFamily="2" charset="-122"/>
                        </a:rPr>
                        <a:t>分）</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良好（</a:t>
                      </a:r>
                      <a:r>
                        <a:rPr lang="en-US" sz="1200" kern="100">
                          <a:solidFill>
                            <a:srgbClr val="000000"/>
                          </a:solidFill>
                          <a:effectLst/>
                          <a:latin typeface="Calibri" panose="020F0502020204030204" pitchFamily="34" charset="0"/>
                          <a:ea typeface="宋体" pitchFamily="2" charset="-122"/>
                          <a:cs typeface="宋体" pitchFamily="2" charset="-122"/>
                        </a:rPr>
                        <a:t>3 - 4</a:t>
                      </a:r>
                      <a:r>
                        <a:rPr lang="zh-CN" sz="1200" kern="100">
                          <a:solidFill>
                            <a:srgbClr val="000000"/>
                          </a:solidFill>
                          <a:effectLst/>
                          <a:latin typeface="Calibri" panose="020F0502020204030204" pitchFamily="34" charset="0"/>
                          <a:ea typeface="宋体" pitchFamily="2" charset="-122"/>
                          <a:cs typeface="宋体" pitchFamily="2" charset="-122"/>
                        </a:rPr>
                        <a:t>分）</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需改进（</a:t>
                      </a:r>
                      <a:r>
                        <a:rPr lang="en-US" sz="1200" kern="100">
                          <a:solidFill>
                            <a:srgbClr val="000000"/>
                          </a:solidFill>
                          <a:effectLst/>
                          <a:latin typeface="Calibri" panose="020F0502020204030204" pitchFamily="34" charset="0"/>
                          <a:ea typeface="宋体" pitchFamily="2" charset="-122"/>
                          <a:cs typeface="宋体" pitchFamily="2" charset="-122"/>
                        </a:rPr>
                        <a:t>1 - 2</a:t>
                      </a:r>
                      <a:r>
                        <a:rPr lang="zh-CN" sz="1200" kern="100">
                          <a:solidFill>
                            <a:srgbClr val="000000"/>
                          </a:solidFill>
                          <a:effectLst/>
                          <a:latin typeface="Calibri" panose="020F0502020204030204" pitchFamily="34" charset="0"/>
                          <a:ea typeface="宋体" pitchFamily="2" charset="-122"/>
                          <a:cs typeface="宋体" pitchFamily="2" charset="-122"/>
                        </a:rPr>
                        <a:t>分）</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r>
              <a:tr h="1148602">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展示效果</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展示内容丰富、生动，通过图片、视频、实物等多种形式全面展示了古币保护箱的设计思路、制作过程和保护效果，讲解清晰、流畅，具有很强的感染力和说服力。</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展示内容较为完整，能够展示保护箱的主要特点和优势，但展示形式不够丰富，讲解不够生动。</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展示内容不完整，形式单一，讲解混乱，无法清晰地展示保护箱的设计和效果。</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r>
              <a:tr h="1148602">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技术原理阐述</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对保护箱所涉及的化学、物理、信息技术等技术原理进行了深入、准确的阐述，能够清晰地解释其工作原理和创新点。</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能够基本阐述技术原理，但阐述不够深入或准确，存在一些理解上的偏差。</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对技术原理几乎不了解，无法进行有效的阐述。</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tc>
              </a:tr>
              <a:tr h="993601">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问题回答能力</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B9B379"/>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在答辩过程中，能够准确、迅速地回答教师提出的问题，回答内容有深度、有逻辑，能够展现出对知识的全面掌握和灵活运用能力。</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c>
                  <a:txBody>
                    <a:bodyPr/>
                    <a:lstStyle/>
                    <a:p>
                      <a:pPr algn="l">
                        <a:lnSpc>
                          <a:spcPct val="115000"/>
                        </a:lnSpc>
                        <a:spcAft>
                          <a:spcPts val="800"/>
                        </a:spcAft>
                        <a:buNone/>
                      </a:pPr>
                      <a:r>
                        <a:rPr lang="zh-CN" sz="1200" kern="100">
                          <a:solidFill>
                            <a:srgbClr val="000000"/>
                          </a:solidFill>
                          <a:effectLst/>
                          <a:latin typeface="Calibri" panose="020F0502020204030204" pitchFamily="34" charset="0"/>
                          <a:ea typeface="宋体" pitchFamily="2" charset="-122"/>
                          <a:cs typeface="宋体" pitchFamily="2" charset="-122"/>
                        </a:rPr>
                        <a:t>能够回答部分问题，但回答不够准确或完整，需要一定的思考时间。</a:t>
                      </a:r>
                      <a:endParaRPr lang="zh-CN" sz="1050" kern="10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c>
                  <a:txBody>
                    <a:bodyPr/>
                    <a:lstStyle/>
                    <a:p>
                      <a:pPr algn="l">
                        <a:lnSpc>
                          <a:spcPct val="115000"/>
                        </a:lnSpc>
                        <a:spcAft>
                          <a:spcPts val="800"/>
                        </a:spcAft>
                        <a:buNone/>
                      </a:pPr>
                      <a:r>
                        <a:rPr lang="zh-CN" sz="1200" kern="100" dirty="0">
                          <a:solidFill>
                            <a:srgbClr val="000000"/>
                          </a:solidFill>
                          <a:effectLst/>
                          <a:latin typeface="Calibri" panose="020F0502020204030204" pitchFamily="34" charset="0"/>
                          <a:ea typeface="宋体" pitchFamily="2" charset="-122"/>
                          <a:cs typeface="宋体" pitchFamily="2" charset="-122"/>
                        </a:rPr>
                        <a:t>在答辩过程中表现较差，无法回答教师的问题或回答错误较多。</a:t>
                      </a:r>
                      <a:endParaRPr lang="zh-CN" sz="1050" kern="100" dirty="0">
                        <a:effectLst/>
                        <a:latin typeface="Calibri" panose="020F0502020204030204" pitchFamily="34" charset="0"/>
                        <a:ea typeface="宋体" pitchFamily="2" charset="-122"/>
                        <a:cs typeface="Times New Roman" panose="02020603050405020304" pitchFamily="18" charset="0"/>
                      </a:endParaRPr>
                    </a:p>
                  </a:txBody>
                  <a:tcPr marL="50800" marR="50800" marT="50800" marB="50800" anchor="ctr">
                    <a:solidFill>
                      <a:srgbClr val="DEDBC0"/>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8"/>
          <p:cNvSpPr>
            <a:spLocks noGrp="1" noChangeArrowheads="1"/>
          </p:cNvSpPr>
          <p:nvPr>
            <p:ph type="body" idx="1"/>
          </p:nvPr>
        </p:nvSpPr>
        <p:spPr>
          <a:xfrm>
            <a:off x="467544" y="260648"/>
            <a:ext cx="7201297" cy="936104"/>
          </a:xfrm>
        </p:spPr>
        <p:txBody>
          <a:bodyPr/>
          <a:lstStyle/>
          <a:p>
            <a:pPr marL="0" indent="0" algn="just">
              <a:buNone/>
            </a:pPr>
            <a:r>
              <a:rPr lang="en-US" altLang="zh-CN" sz="2000" b="1" dirty="0"/>
              <a:t>(</a:t>
            </a:r>
            <a:r>
              <a:rPr lang="zh-CN" altLang="en-US" sz="2000" b="1" dirty="0"/>
              <a:t>二）评价维度与标准说明</a:t>
            </a:r>
            <a:endParaRPr lang="zh-CN" altLang="en-US" sz="2000" b="1" dirty="0"/>
          </a:p>
          <a:p>
            <a:pPr marL="0" indent="0" algn="just">
              <a:buNone/>
            </a:pPr>
            <a:r>
              <a:rPr lang="en-US" altLang="zh-CN" sz="1800" b="1" dirty="0"/>
              <a:t>4.</a:t>
            </a:r>
            <a:r>
              <a:rPr lang="zh-CN" altLang="en-US" sz="1800" b="1" dirty="0"/>
              <a:t>自评、互评表</a:t>
            </a:r>
            <a:endParaRPr lang="en-US" altLang="zh-CN" sz="2000" dirty="0">
              <a:latin typeface="楷体_GB2312" pitchFamily="49" charset="-122"/>
            </a:endParaRPr>
          </a:p>
        </p:txBody>
      </p:sp>
      <p:graphicFrame>
        <p:nvGraphicFramePr>
          <p:cNvPr id="2" name="表格 1"/>
          <p:cNvGraphicFramePr>
            <a:graphicFrameLocks noGrp="1"/>
          </p:cNvGraphicFramePr>
          <p:nvPr/>
        </p:nvGraphicFramePr>
        <p:xfrm>
          <a:off x="107504" y="1158847"/>
          <a:ext cx="8928992" cy="5434264"/>
        </p:xfrm>
        <a:graphic>
          <a:graphicData uri="http://schemas.openxmlformats.org/drawingml/2006/table">
            <a:tbl>
              <a:tblPr firstRow="1" firstCol="1" bandRow="1">
                <a:tableStyleId>{5C22544A-7EE6-4342-B048-85BDC9FD1C3A}</a:tableStyleId>
              </a:tblPr>
              <a:tblGrid>
                <a:gridCol w="399868"/>
                <a:gridCol w="464228"/>
                <a:gridCol w="2880320"/>
                <a:gridCol w="2448272"/>
                <a:gridCol w="1872208"/>
                <a:gridCol w="432048"/>
                <a:gridCol w="432048"/>
              </a:tblGrid>
              <a:tr h="0">
                <a:tc>
                  <a:txBody>
                    <a:bodyPr/>
                    <a:lstStyle/>
                    <a:p>
                      <a:pPr algn="l">
                        <a:lnSpc>
                          <a:spcPct val="115000"/>
                        </a:lnSpc>
                        <a:spcAft>
                          <a:spcPts val="800"/>
                        </a:spcAft>
                        <a:buNone/>
                      </a:pPr>
                      <a:r>
                        <a:rPr lang="zh-CN" sz="1100" kern="100" dirty="0">
                          <a:effectLst/>
                          <a:latin typeface="+mj-ea"/>
                          <a:ea typeface="+mj-ea"/>
                        </a:rPr>
                        <a:t>评价维度</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评价指标</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优秀（</a:t>
                      </a:r>
                      <a:r>
                        <a:rPr lang="en-US" sz="1100" kern="100" dirty="0">
                          <a:effectLst/>
                          <a:latin typeface="+mj-ea"/>
                          <a:ea typeface="+mj-ea"/>
                        </a:rPr>
                        <a:t>5</a:t>
                      </a:r>
                      <a:r>
                        <a:rPr lang="zh-CN" sz="1100" kern="100" dirty="0">
                          <a:effectLst/>
                          <a:latin typeface="+mj-ea"/>
                          <a:ea typeface="+mj-ea"/>
                        </a:rPr>
                        <a:t>分）</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良好（</a:t>
                      </a:r>
                      <a:r>
                        <a:rPr lang="en-US" sz="1100" kern="100" dirty="0">
                          <a:effectLst/>
                          <a:latin typeface="+mj-ea"/>
                          <a:ea typeface="+mj-ea"/>
                        </a:rPr>
                        <a:t>3 - 4</a:t>
                      </a:r>
                      <a:r>
                        <a:rPr lang="zh-CN" sz="1100" kern="100" dirty="0">
                          <a:effectLst/>
                          <a:latin typeface="+mj-ea"/>
                          <a:ea typeface="+mj-ea"/>
                        </a:rPr>
                        <a:t>分）</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需改进（</a:t>
                      </a:r>
                      <a:r>
                        <a:rPr lang="en-US" sz="1100" kern="100" dirty="0">
                          <a:effectLst/>
                          <a:latin typeface="+mj-ea"/>
                          <a:ea typeface="+mj-ea"/>
                        </a:rPr>
                        <a:t>1 - 2</a:t>
                      </a:r>
                      <a:r>
                        <a:rPr lang="zh-CN" sz="1100" kern="100" dirty="0">
                          <a:effectLst/>
                          <a:latin typeface="+mj-ea"/>
                          <a:ea typeface="+mj-ea"/>
                        </a:rPr>
                        <a:t>分）</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自评得分</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对</a:t>
                      </a:r>
                      <a:r>
                        <a:rPr lang="en-US" altLang="zh-CN" sz="1100" kern="100" dirty="0">
                          <a:effectLst/>
                          <a:latin typeface="+mj-ea"/>
                          <a:ea typeface="+mj-ea"/>
                        </a:rPr>
                        <a:t>___</a:t>
                      </a:r>
                      <a:r>
                        <a:rPr lang="zh-CN" sz="1100" kern="100" dirty="0">
                          <a:effectLst/>
                          <a:latin typeface="+mj-ea"/>
                          <a:ea typeface="+mj-ea"/>
                        </a:rPr>
                        <a:t>的评分</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r>
              <a:tr h="603634">
                <a:tc>
                  <a:txBody>
                    <a:bodyPr/>
                    <a:lstStyle/>
                    <a:p>
                      <a:pPr algn="l">
                        <a:lnSpc>
                          <a:spcPct val="115000"/>
                        </a:lnSpc>
                        <a:spcAft>
                          <a:spcPts val="800"/>
                        </a:spcAft>
                        <a:buNone/>
                      </a:pPr>
                      <a:r>
                        <a:rPr lang="zh-CN" sz="1100" kern="100" dirty="0">
                          <a:effectLst/>
                          <a:latin typeface="+mj-ea"/>
                          <a:ea typeface="+mj-ea"/>
                        </a:rPr>
                        <a:t>课堂参与</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参与度</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在每节课的讨论、实验、活动中都积极主动发言，提出有价值的观点和建议，对课程的推进起到重要作用。</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能参与课堂活动，偶尔发言，提出的观点有一定价值，但参与的积极性和主动性不足。</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很少参与课堂活动，发言次数少，对课程的贡献较小。</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r>
              <a:tr h="415301">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a:effectLst/>
                          <a:latin typeface="+mj-ea"/>
                          <a:ea typeface="+mj-ea"/>
                        </a:rPr>
                        <a:t>专注度</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dirty="0">
                          <a:effectLst/>
                          <a:latin typeface="+mj-ea"/>
                          <a:ea typeface="+mj-ea"/>
                        </a:rPr>
                        <a:t>整节课都能高度集中注意力，认真听讲，不做与课堂无关的事情。</a:t>
                      </a:r>
                      <a:endParaRPr lang="zh-CN" sz="1100" kern="100" dirty="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dirty="0">
                          <a:effectLst/>
                          <a:latin typeface="+mj-ea"/>
                          <a:ea typeface="+mj-ea"/>
                        </a:rPr>
                        <a:t>大部分时间能集中注意力，但偶尔会出现分心的情况。</a:t>
                      </a:r>
                      <a:endParaRPr lang="zh-CN" sz="1100" kern="100" dirty="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a:effectLst/>
                          <a:latin typeface="+mj-ea"/>
                          <a:ea typeface="+mj-ea"/>
                        </a:rPr>
                        <a:t>经常分心，注意力难以集中，影响学习效果。</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en-US" sz="1100" kern="100">
                          <a:effectLst/>
                          <a:latin typeface="+mj-ea"/>
                          <a:ea typeface="+mj-ea"/>
                        </a:rPr>
                        <a:t> </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en-US" sz="1100" kern="100">
                          <a:effectLst/>
                          <a:latin typeface="+mj-ea"/>
                          <a:ea typeface="+mj-ea"/>
                        </a:rPr>
                        <a:t> </a:t>
                      </a:r>
                      <a:endParaRPr lang="zh-CN" sz="1100" kern="100">
                        <a:effectLst/>
                        <a:latin typeface="+mj-ea"/>
                        <a:ea typeface="+mj-ea"/>
                        <a:cs typeface="Times New Roman" panose="02020603050405020304" pitchFamily="18" charset="0"/>
                      </a:endParaRPr>
                    </a:p>
                  </a:txBody>
                  <a:tcPr marL="19630" marR="19630" marT="19630" marB="19630" anchor="ctr"/>
                </a:tc>
              </a:tr>
              <a:tr h="697799">
                <a:tc>
                  <a:txBody>
                    <a:bodyPr/>
                    <a:lstStyle/>
                    <a:p>
                      <a:pPr algn="l">
                        <a:lnSpc>
                          <a:spcPct val="115000"/>
                        </a:lnSpc>
                        <a:spcAft>
                          <a:spcPts val="800"/>
                        </a:spcAft>
                        <a:buNone/>
                      </a:pPr>
                      <a:r>
                        <a:rPr lang="zh-CN" sz="1100" kern="100" dirty="0">
                          <a:effectLst/>
                          <a:latin typeface="+mj-ea"/>
                          <a:ea typeface="+mj-ea"/>
                        </a:rPr>
                        <a:t>知识掌握</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理解程度</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对历史、化学、技术等学科的知识有深入的理解，能够准确解释概念和原理，灵活运用知识解决问题。</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基本理解所学知识，能够解释一些常见的概念和原理，但在应用知识解决问题时存在一定困难。</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对知识的理解存在较大偏差，不能准确解释概念和原理，难以运用知识解决问题。</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r>
              <a:tr h="603634">
                <a:tc>
                  <a:txBody>
                    <a:bodyPr/>
                    <a:lstStyle/>
                    <a:p>
                      <a:pPr algn="l">
                        <a:lnSpc>
                          <a:spcPct val="115000"/>
                        </a:lnSpc>
                        <a:spcAft>
                          <a:spcPts val="800"/>
                        </a:spcAft>
                        <a:buNone/>
                      </a:pPr>
                      <a:r>
                        <a:rPr lang="en-US" sz="1100" kern="100">
                          <a:effectLst/>
                          <a:latin typeface="+mj-ea"/>
                          <a:ea typeface="+mj-ea"/>
                        </a:rPr>
                        <a:t> </a:t>
                      </a:r>
                      <a:endParaRPr lang="zh-CN" sz="1100" kern="10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掌握程度</a:t>
                      </a:r>
                      <a:endParaRPr lang="zh-CN" sz="1100" kern="100" dirty="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a:effectLst/>
                          <a:latin typeface="+mj-ea"/>
                          <a:ea typeface="+mj-ea"/>
                        </a:rPr>
                        <a:t>熟练掌握课程中的重点和难点知识，能够准确完成作业和测试，成绩优异。</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dirty="0">
                          <a:effectLst/>
                          <a:latin typeface="+mj-ea"/>
                          <a:ea typeface="+mj-ea"/>
                        </a:rPr>
                        <a:t>掌握了大部分知识，但在某些重点和难点知识上存在不足，作业和测试成绩一般。</a:t>
                      </a:r>
                      <a:endParaRPr lang="zh-CN" sz="1100" kern="100" dirty="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dirty="0">
                          <a:effectLst/>
                          <a:latin typeface="+mj-ea"/>
                          <a:ea typeface="+mj-ea"/>
                        </a:rPr>
                        <a:t>对重点和难点知识掌握较差，作业和测试错误较多，成绩不理想。</a:t>
                      </a:r>
                      <a:endParaRPr lang="zh-CN" sz="1100" kern="100" dirty="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en-US" sz="1100" kern="100">
                          <a:effectLst/>
                          <a:latin typeface="+mj-ea"/>
                          <a:ea typeface="+mj-ea"/>
                        </a:rPr>
                        <a:t> </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en-US" sz="1100" kern="100">
                          <a:effectLst/>
                          <a:latin typeface="+mj-ea"/>
                          <a:ea typeface="+mj-ea"/>
                        </a:rPr>
                        <a:t> </a:t>
                      </a:r>
                      <a:endParaRPr lang="zh-CN" sz="1100" kern="100">
                        <a:effectLst/>
                        <a:latin typeface="+mj-ea"/>
                        <a:ea typeface="+mj-ea"/>
                        <a:cs typeface="Times New Roman" panose="02020603050405020304" pitchFamily="18" charset="0"/>
                      </a:endParaRPr>
                    </a:p>
                  </a:txBody>
                  <a:tcPr marL="19630" marR="19630" marT="19630" marB="19630" anchor="ctr"/>
                </a:tc>
              </a:tr>
              <a:tr h="603634">
                <a:tc>
                  <a:txBody>
                    <a:bodyPr/>
                    <a:lstStyle/>
                    <a:p>
                      <a:pPr algn="l">
                        <a:lnSpc>
                          <a:spcPct val="115000"/>
                        </a:lnSpc>
                        <a:spcAft>
                          <a:spcPts val="800"/>
                        </a:spcAft>
                        <a:buNone/>
                      </a:pPr>
                      <a:r>
                        <a:rPr lang="zh-CN" sz="1100" kern="100">
                          <a:effectLst/>
                          <a:latin typeface="+mj-ea"/>
                          <a:ea typeface="+mj-ea"/>
                        </a:rPr>
                        <a:t>实践能力</a:t>
                      </a:r>
                      <a:endParaRPr lang="zh-CN" sz="1100" kern="10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实验操作</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在实验课中，能够熟练、规范地使用实验仪器和设备，准确完成实验步骤，记录实验数据，分析实验结果。</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基本能完成实验操作，但存在一些操作不规范或数据记录不准确的情况。</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实验操作不熟练，经常出现错误，无法完成实验任务。</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r>
              <a:tr h="603634">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a:effectLst/>
                          <a:latin typeface="+mj-ea"/>
                          <a:ea typeface="+mj-ea"/>
                        </a:rPr>
                        <a:t>设计能力</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a:effectLst/>
                          <a:latin typeface="+mj-ea"/>
                          <a:ea typeface="+mj-ea"/>
                        </a:rPr>
                        <a:t>在设计保护箱、制定保护方案等实践活动中，能够提出创新的设计思路和方案，方案具有可行性和实用性。</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a:effectLst/>
                          <a:latin typeface="+mj-ea"/>
                          <a:ea typeface="+mj-ea"/>
                        </a:rPr>
                        <a:t>能提出合理的设计思路和方案，但创新性不足，方案的可行性和实用性一般。</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dirty="0">
                          <a:effectLst/>
                          <a:latin typeface="+mj-ea"/>
                          <a:ea typeface="+mj-ea"/>
                        </a:rPr>
                        <a:t>设计思路和方案缺乏合理性和可行性，无法满足实践需求。</a:t>
                      </a:r>
                      <a:endParaRPr lang="zh-CN" sz="1100" kern="100" dirty="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en-US" sz="1100" kern="100">
                          <a:effectLst/>
                          <a:latin typeface="+mj-ea"/>
                          <a:ea typeface="+mj-ea"/>
                        </a:rPr>
                        <a:t> </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en-US" sz="1100" kern="100">
                          <a:effectLst/>
                          <a:latin typeface="+mj-ea"/>
                          <a:ea typeface="+mj-ea"/>
                        </a:rPr>
                        <a:t> </a:t>
                      </a:r>
                      <a:endParaRPr lang="zh-CN" sz="1100" kern="100">
                        <a:effectLst/>
                        <a:latin typeface="+mj-ea"/>
                        <a:ea typeface="+mj-ea"/>
                        <a:cs typeface="Times New Roman" panose="02020603050405020304" pitchFamily="18" charset="0"/>
                      </a:endParaRPr>
                    </a:p>
                  </a:txBody>
                  <a:tcPr marL="19630" marR="19630" marT="19630" marB="19630" anchor="ctr"/>
                </a:tc>
              </a:tr>
              <a:tr h="697799">
                <a:tc>
                  <a:txBody>
                    <a:bodyPr/>
                    <a:lstStyle/>
                    <a:p>
                      <a:pPr algn="l">
                        <a:lnSpc>
                          <a:spcPct val="115000"/>
                        </a:lnSpc>
                        <a:spcAft>
                          <a:spcPts val="800"/>
                        </a:spcAft>
                        <a:buNone/>
                      </a:pPr>
                      <a:r>
                        <a:rPr lang="zh-CN" sz="1100" kern="100" dirty="0">
                          <a:effectLst/>
                          <a:latin typeface="+mj-ea"/>
                          <a:ea typeface="+mj-ea"/>
                        </a:rPr>
                        <a:t>团队合作</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dirty="0">
                          <a:effectLst/>
                          <a:latin typeface="+mj-ea"/>
                          <a:ea typeface="+mj-ea"/>
                        </a:rPr>
                        <a:t>协作能力</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在小组活动中，能够与小组成员密切协作，分工明确，相互支持，共同完成任务。</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能与小组成员合作，但协作过程中存在沟通不畅或分工不合理的情况，影响工作效率。</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zh-CN" sz="1100" kern="100" dirty="0">
                          <a:effectLst/>
                          <a:latin typeface="+mj-ea"/>
                          <a:ea typeface="+mj-ea"/>
                        </a:rPr>
                        <a:t>不善于与小组成员合作，经常与他人发生冲突，对小组工作造成负面影响。</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DEDBC0"/>
                    </a:solidFill>
                  </a:tcPr>
                </a:tc>
              </a:tr>
              <a:tr h="615849">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solidFill>
                      <a:srgbClr val="B9B379"/>
                    </a:solidFill>
                  </a:tcPr>
                </a:tc>
                <a:tc>
                  <a:txBody>
                    <a:bodyPr/>
                    <a:lstStyle/>
                    <a:p>
                      <a:pPr algn="l">
                        <a:lnSpc>
                          <a:spcPct val="115000"/>
                        </a:lnSpc>
                        <a:spcAft>
                          <a:spcPts val="800"/>
                        </a:spcAft>
                        <a:buNone/>
                      </a:pPr>
                      <a:r>
                        <a:rPr lang="zh-CN" sz="1100" kern="100">
                          <a:effectLst/>
                          <a:latin typeface="+mj-ea"/>
                          <a:ea typeface="+mj-ea"/>
                        </a:rPr>
                        <a:t>贡献度</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a:effectLst/>
                          <a:latin typeface="+mj-ea"/>
                          <a:ea typeface="+mj-ea"/>
                        </a:rPr>
                        <a:t>为小组的讨论和决策提供了重要的建议和思路，积极承担小组任务，对小组的成果有较大贡献。</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a:effectLst/>
                          <a:latin typeface="+mj-ea"/>
                          <a:ea typeface="+mj-ea"/>
                        </a:rPr>
                        <a:t>参与小组任务，但贡献相对较小，对小组的决策和成果影响不大。</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zh-CN" sz="1100" kern="100">
                          <a:effectLst/>
                          <a:latin typeface="+mj-ea"/>
                          <a:ea typeface="+mj-ea"/>
                        </a:rPr>
                        <a:t>在小组中几乎没有贡献，不承担小组任务，依赖他人完成工作。</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en-US" sz="1100" kern="100">
                          <a:effectLst/>
                          <a:latin typeface="+mj-ea"/>
                          <a:ea typeface="+mj-ea"/>
                        </a:rPr>
                        <a:t> </a:t>
                      </a:r>
                      <a:endParaRPr lang="zh-CN" sz="1100" kern="100">
                        <a:effectLst/>
                        <a:latin typeface="+mj-ea"/>
                        <a:ea typeface="+mj-ea"/>
                        <a:cs typeface="Times New Roman" panose="02020603050405020304" pitchFamily="18" charset="0"/>
                      </a:endParaRPr>
                    </a:p>
                  </a:txBody>
                  <a:tcPr marL="19630" marR="19630" marT="19630" marB="19630" anchor="ctr"/>
                </a:tc>
                <a:tc>
                  <a:txBody>
                    <a:bodyPr/>
                    <a:lstStyle/>
                    <a:p>
                      <a:pPr algn="l">
                        <a:lnSpc>
                          <a:spcPct val="115000"/>
                        </a:lnSpc>
                        <a:spcAft>
                          <a:spcPts val="800"/>
                        </a:spcAft>
                        <a:buNone/>
                      </a:pPr>
                      <a:r>
                        <a:rPr lang="en-US" sz="1100" kern="100" dirty="0">
                          <a:effectLst/>
                          <a:latin typeface="+mj-ea"/>
                          <a:ea typeface="+mj-ea"/>
                        </a:rPr>
                        <a:t> </a:t>
                      </a:r>
                      <a:endParaRPr lang="zh-CN" sz="1100" kern="100" dirty="0">
                        <a:effectLst/>
                        <a:latin typeface="+mj-ea"/>
                        <a:ea typeface="+mj-ea"/>
                        <a:cs typeface="Times New Roman" panose="02020603050405020304" pitchFamily="18" charset="0"/>
                      </a:endParaRPr>
                    </a:p>
                  </a:txBody>
                  <a:tcPr marL="19630" marR="19630" marT="19630" marB="19630"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0" y="404813"/>
            <a:ext cx="8316913" cy="792162"/>
          </a:xfrm>
          <a:prstGeom prst="rect">
            <a:avLst/>
          </a:prstGeom>
          <a:solidFill>
            <a:srgbClr val="836036">
              <a:alpha val="9411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9459"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Rectangle 10"/>
          <p:cNvSpPr>
            <a:spLocks noGrp="1" noChangeArrowheads="1"/>
          </p:cNvSpPr>
          <p:nvPr>
            <p:ph type="title"/>
          </p:nvPr>
        </p:nvSpPr>
        <p:spPr>
          <a:xfrm>
            <a:off x="1979712" y="229394"/>
            <a:ext cx="8229600" cy="1143000"/>
          </a:xfrm>
        </p:spPr>
        <p:txBody>
          <a:bodyPr/>
          <a:lstStyle/>
          <a:p>
            <a:pPr algn="l" eaLnBrk="1" hangingPunct="1"/>
            <a:r>
              <a:rPr lang="zh-CN" altLang="en-US" sz="3600" b="1" dirty="0">
                <a:solidFill>
                  <a:schemeClr val="bg1"/>
                </a:solidFill>
                <a:ea typeface="黑体" panose="02010609060101010101" pitchFamily="49" charset="-122"/>
              </a:rPr>
              <a:t>第二课时说课</a:t>
            </a:r>
            <a:endParaRPr lang="zh-CN" altLang="en-US" sz="3600" b="1" dirty="0">
              <a:solidFill>
                <a:schemeClr val="bg1"/>
              </a:solidFill>
              <a:ea typeface="黑体" panose="02010609060101010101" pitchFamily="49" charset="-122"/>
            </a:endParaRPr>
          </a:p>
        </p:txBody>
      </p:sp>
      <p:graphicFrame>
        <p:nvGraphicFramePr>
          <p:cNvPr id="3" name="图示 2"/>
          <p:cNvGraphicFramePr/>
          <p:nvPr/>
        </p:nvGraphicFramePr>
        <p:xfrm>
          <a:off x="1296626" y="2204985"/>
          <a:ext cx="6550748" cy="3720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0"/>
          <p:cNvSpPr>
            <a:spLocks noGrp="1" noChangeArrowheads="1"/>
          </p:cNvSpPr>
          <p:nvPr/>
        </p:nvSpPr>
        <p:spPr>
          <a:xfrm>
            <a:off x="827187" y="1413034"/>
            <a:ext cx="8229600" cy="1143000"/>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70402020202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70402020202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70402020202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704020202020204" pitchFamily="34" charset="0"/>
                <a:ea typeface="宋体" pitchFamily="2" charset="-122"/>
              </a:defRPr>
            </a:lvl5pPr>
            <a:lvl6pPr marL="457200" algn="ctr" rtl="0" fontAlgn="base">
              <a:spcBef>
                <a:spcPct val="0"/>
              </a:spcBef>
              <a:spcAft>
                <a:spcPct val="0"/>
              </a:spcAft>
              <a:defRPr sz="4400">
                <a:solidFill>
                  <a:schemeClr val="tx2"/>
                </a:solidFill>
                <a:latin typeface="Arial" panose="020B0704020202020204" pitchFamily="34" charset="0"/>
                <a:ea typeface="宋体" pitchFamily="2" charset="-122"/>
              </a:defRPr>
            </a:lvl6pPr>
            <a:lvl7pPr marL="914400" algn="ctr" rtl="0" fontAlgn="base">
              <a:spcBef>
                <a:spcPct val="0"/>
              </a:spcBef>
              <a:spcAft>
                <a:spcPct val="0"/>
              </a:spcAft>
              <a:defRPr sz="4400">
                <a:solidFill>
                  <a:schemeClr val="tx2"/>
                </a:solidFill>
                <a:latin typeface="Arial" panose="020B070402020202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70402020202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704020202020204" pitchFamily="34" charset="0"/>
                <a:ea typeface="宋体" pitchFamily="2" charset="-122"/>
              </a:defRPr>
            </a:lvl9pPr>
          </a:lstStyle>
          <a:p>
            <a:pPr algn="l" eaLnBrk="1" hangingPunct="1"/>
            <a:r>
              <a:rPr lang="zh-CN" altLang="en-US" sz="3200" b="1" dirty="0">
                <a:ln w="10160">
                  <a:solidFill>
                    <a:schemeClr val="accent5"/>
                  </a:solidFill>
                  <a:prstDash val="solid"/>
                </a:ln>
                <a:solidFill>
                  <a:srgbClr val="FFFFFF"/>
                </a:solidFill>
                <a:effectLst>
                  <a:outerShdw blurRad="38100" dist="22860" dir="5400000" algn="tl" rotWithShape="0">
                    <a:srgbClr val="000000">
                      <a:alpha val="30000"/>
                      <a:alpha val="30000"/>
                    </a:srgbClr>
                  </a:outerShdw>
                </a:effectLst>
                <a:ea typeface="黑体" panose="02010609060101010101" pitchFamily="49" charset="-122"/>
              </a:rPr>
              <a:t>化学幽灵追缉令——追踪锈蚀的幕后黑手</a:t>
            </a:r>
            <a:endParaRPr lang="zh-CN" altLang="en-US" sz="3200" b="1" dirty="0">
              <a:ln w="10160">
                <a:solidFill>
                  <a:schemeClr val="accent5"/>
                </a:solidFill>
                <a:prstDash val="solid"/>
              </a:ln>
              <a:solidFill>
                <a:srgbClr val="FFFFFF"/>
              </a:solidFill>
              <a:effectLst>
                <a:outerShdw blurRad="38100" dist="22860" dir="5400000" algn="tl" rotWithShape="0">
                  <a:srgbClr val="000000">
                    <a:alpha val="30000"/>
                    <a:alpha val="30000"/>
                  </a:srgbClr>
                </a:outerShdw>
              </a:effectLs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left)">
                                      <p:cBhvr>
                                        <p:cTn id="7" dur="500"/>
                                        <p:tgtEl>
                                          <p:spTgt spid="14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wipe(left)">
                                      <p:cBhvr>
                                        <p:cTn id="10" dur="500"/>
                                        <p:tgtEl>
                                          <p:spTgt spid="1434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nimBg="1"/>
      <p:bldP spid="14346" grpId="0"/>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0" y="404813"/>
            <a:ext cx="8316913" cy="792162"/>
          </a:xfrm>
          <a:prstGeom prst="rect">
            <a:avLst/>
          </a:prstGeom>
          <a:solidFill>
            <a:srgbClr val="836036">
              <a:alpha val="9411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9459"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8"/>
          <p:cNvSpPr>
            <a:spLocks noGrp="1" noChangeArrowheads="1"/>
          </p:cNvSpPr>
          <p:nvPr>
            <p:ph type="body" idx="1"/>
          </p:nvPr>
        </p:nvSpPr>
        <p:spPr>
          <a:xfrm>
            <a:off x="1187624" y="1700808"/>
            <a:ext cx="8229600" cy="4525962"/>
          </a:xfrm>
        </p:spPr>
        <p:txBody>
          <a:bodyPr/>
          <a:lstStyle/>
          <a:p>
            <a:pPr eaLnBrk="1" hangingPunct="1"/>
            <a:r>
              <a:rPr lang="zh-CN" altLang="en-US" dirty="0">
                <a:latin typeface="楷体_GB2312" pitchFamily="49" charset="-122"/>
              </a:rPr>
              <a:t>初三学生</a:t>
            </a:r>
            <a:endParaRPr lang="en-US" altLang="zh-CN" dirty="0">
              <a:latin typeface="楷体_GB2312" pitchFamily="49" charset="-122"/>
            </a:endParaRPr>
          </a:p>
          <a:p>
            <a:r>
              <a:rPr lang="zh-CN" altLang="en-US" dirty="0">
                <a:latin typeface="楷体_GB2312" pitchFamily="49" charset="-122"/>
              </a:rPr>
              <a:t>思维发展特征</a:t>
            </a:r>
            <a:endParaRPr lang="en-US" altLang="zh-CN" dirty="0">
              <a:latin typeface="楷体_GB2312" pitchFamily="49" charset="-122"/>
            </a:endParaRPr>
          </a:p>
          <a:p>
            <a:pPr marL="0" indent="0">
              <a:buNone/>
            </a:pPr>
            <a:r>
              <a:rPr lang="en-US" altLang="zh-CN" b="1" dirty="0"/>
              <a:t>	</a:t>
            </a:r>
            <a:r>
              <a:rPr lang="zh-CN" altLang="en-US" b="1" dirty="0"/>
              <a:t>抽象化过渡：</a:t>
            </a:r>
            <a:r>
              <a:rPr lang="zh-CN" altLang="en-US" dirty="0"/>
              <a:t>具体逻辑 → 辩证思维</a:t>
            </a:r>
            <a:endParaRPr lang="en-US" altLang="zh-CN" dirty="0"/>
          </a:p>
          <a:p>
            <a:pPr marL="0" indent="0">
              <a:buNone/>
            </a:pPr>
            <a:r>
              <a:rPr lang="zh-CN" altLang="en-US" dirty="0"/>
              <a:t>                                           🧠→💡</a:t>
            </a:r>
            <a:endParaRPr lang="zh-CN" altLang="en-US" dirty="0"/>
          </a:p>
          <a:p>
            <a:pPr marL="0" indent="0">
              <a:buNone/>
            </a:pPr>
            <a:r>
              <a:rPr lang="en-US" altLang="zh-CN" dirty="0">
                <a:latin typeface="楷体_GB2312" pitchFamily="49" charset="-122"/>
              </a:rPr>
              <a:t>	</a:t>
            </a:r>
            <a:r>
              <a:rPr lang="zh-CN" altLang="en-US" b="1" dirty="0"/>
              <a:t>能力局限：</a:t>
            </a:r>
            <a:r>
              <a:rPr lang="zh-CN" altLang="en-US" dirty="0"/>
              <a:t>系统性不足 → 需教师脚手架</a:t>
            </a:r>
            <a:endParaRPr lang="en-US" altLang="zh-CN" dirty="0"/>
          </a:p>
          <a:p>
            <a:r>
              <a:rPr lang="zh-CN" altLang="en-US" dirty="0"/>
              <a:t>现有能力优势</a:t>
            </a:r>
            <a:r>
              <a:rPr lang="en-US" altLang="zh-CN" dirty="0"/>
              <a:t>	</a:t>
            </a:r>
            <a:endParaRPr lang="en-US" altLang="zh-CN" dirty="0"/>
          </a:p>
          <a:p>
            <a:pPr marL="0" indent="0">
              <a:buNone/>
            </a:pPr>
            <a:r>
              <a:rPr lang="en-US" altLang="zh-CN" dirty="0"/>
              <a:t>		</a:t>
            </a:r>
            <a:r>
              <a:rPr lang="zh-CN" altLang="en-US" dirty="0"/>
              <a:t> 自主学习意识</a:t>
            </a:r>
            <a:r>
              <a:rPr lang="en-US" altLang="zh-CN" dirty="0"/>
              <a:t>+</a:t>
            </a:r>
            <a:r>
              <a:rPr lang="zh-CN" altLang="en-US" dirty="0"/>
              <a:t>实践探究兴趣</a:t>
            </a:r>
            <a:endParaRPr lang="zh-CN" altLang="en-US" dirty="0"/>
          </a:p>
          <a:p>
            <a:pPr marL="0" indent="0">
              <a:buNone/>
            </a:pPr>
            <a:endParaRPr lang="zh-CN" altLang="en-US" dirty="0"/>
          </a:p>
          <a:p>
            <a:pPr marL="457200" lvl="1" indent="0" eaLnBrk="1" hangingPunct="1">
              <a:buNone/>
            </a:pPr>
            <a:endParaRPr lang="en-US" altLang="zh-CN" dirty="0">
              <a:latin typeface="楷体_GB2312" pitchFamily="49" charset="-122"/>
            </a:endParaRPr>
          </a:p>
        </p:txBody>
      </p:sp>
      <p:sp>
        <p:nvSpPr>
          <p:cNvPr id="14346" name="Rectangle 10"/>
          <p:cNvSpPr>
            <a:spLocks noGrp="1" noChangeArrowheads="1"/>
          </p:cNvSpPr>
          <p:nvPr>
            <p:ph type="title"/>
          </p:nvPr>
        </p:nvSpPr>
        <p:spPr>
          <a:xfrm>
            <a:off x="1979712" y="229394"/>
            <a:ext cx="8229600" cy="1143000"/>
          </a:xfrm>
        </p:spPr>
        <p:txBody>
          <a:bodyPr/>
          <a:lstStyle/>
          <a:p>
            <a:pPr algn="l" eaLnBrk="1" hangingPunct="1"/>
            <a:r>
              <a:rPr lang="en-US" altLang="zh-CN" sz="3600" b="1" dirty="0">
                <a:solidFill>
                  <a:schemeClr val="bg1"/>
                </a:solidFill>
                <a:ea typeface="黑体" panose="02010609060101010101" pitchFamily="49" charset="-122"/>
              </a:rPr>
              <a:t>A—</a:t>
            </a:r>
            <a:r>
              <a:rPr lang="zh-CN" altLang="en-US" sz="3600" b="1" dirty="0">
                <a:solidFill>
                  <a:schemeClr val="bg1"/>
                </a:solidFill>
                <a:ea typeface="黑体" panose="02010609060101010101" pitchFamily="49" charset="-122"/>
              </a:rPr>
              <a:t>分析学习者特征</a:t>
            </a:r>
            <a:endParaRPr lang="zh-CN" altLang="en-US" sz="3600" b="1" dirty="0">
              <a:solidFill>
                <a:schemeClr val="bg1"/>
              </a:solidFill>
              <a:ea typeface="黑体" panose="02010609060101010101" pitchFamily="49" charset="-122"/>
            </a:endParaRPr>
          </a:p>
        </p:txBody>
      </p:sp>
      <p:sp>
        <p:nvSpPr>
          <p:cNvPr id="2" name="文本框 1"/>
          <p:cNvSpPr txBox="1"/>
          <p:nvPr/>
        </p:nvSpPr>
        <p:spPr>
          <a:xfrm>
            <a:off x="2051720" y="5696922"/>
            <a:ext cx="5832648" cy="646331"/>
          </a:xfrm>
          <a:prstGeom prst="rect">
            <a:avLst/>
          </a:prstGeom>
          <a:noFill/>
        </p:spPr>
        <p:txBody>
          <a:bodyPr wrap="square" rtlCol="0">
            <a:spAutoFit/>
          </a:bodyPr>
          <a:lstStyle/>
          <a:p>
            <a:r>
              <a:rPr lang="zh-CN" altLang="en-US" sz="3600" b="1" dirty="0">
                <a:solidFill>
                  <a:schemeClr val="bg1"/>
                </a:solidFill>
                <a:latin typeface="+mj-lt"/>
              </a:rPr>
              <a:t>拆解复杂任务 </a:t>
            </a:r>
            <a:r>
              <a:rPr lang="en-US" altLang="zh-CN" sz="3600" b="1" dirty="0">
                <a:solidFill>
                  <a:schemeClr val="bg1"/>
                </a:solidFill>
                <a:latin typeface="+mj-lt"/>
              </a:rPr>
              <a:t>+ </a:t>
            </a:r>
            <a:r>
              <a:rPr lang="zh-CN" altLang="en-US" sz="3600" b="1" dirty="0">
                <a:solidFill>
                  <a:schemeClr val="bg1"/>
                </a:solidFill>
                <a:latin typeface="+mj-lt"/>
              </a:rPr>
              <a:t>实时反馈</a:t>
            </a:r>
            <a:endParaRPr lang="zh-CN" altLang="en-US" sz="3600" b="1"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left)">
                                      <p:cBhvr>
                                        <p:cTn id="7" dur="500"/>
                                        <p:tgtEl>
                                          <p:spTgt spid="14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wipe(left)">
                                      <p:cBhvr>
                                        <p:cTn id="10" dur="500"/>
                                        <p:tgtEl>
                                          <p:spTgt spid="143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nimBg="1"/>
      <p:bldP spid="14346"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388701" y="1268760"/>
            <a:ext cx="8352928" cy="3604895"/>
          </a:xfrm>
          <a:prstGeom prst="rect">
            <a:avLst/>
          </a:prstGeom>
          <a:noFill/>
        </p:spPr>
        <p:txBody>
          <a:bodyPr wrap="square">
            <a:spAutoFit/>
          </a:bodyPr>
          <a:lstStyle/>
          <a:p>
            <a:pPr algn="just">
              <a:lnSpc>
                <a:spcPct val="115000"/>
              </a:lnSpc>
              <a:spcAft>
                <a:spcPts val="800"/>
              </a:spcAft>
            </a:pPr>
            <a:r>
              <a:rPr lang="zh-CN" altLang="en-US" sz="2000" b="1" kern="100" dirty="0">
                <a:effectLst/>
                <a:latin typeface="等线" panose="02010600030101010101" pitchFamily="2" charset="-122"/>
                <a:ea typeface="华文中宋" panose="02010600040101010101" pitchFamily="2" charset="-122"/>
                <a:cs typeface="Times New Roman" panose="02020603050405020304" pitchFamily="18" charset="0"/>
              </a:rPr>
              <a:t>沪科技版高中化学必修一 第二章</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2.2《</a:t>
            </a:r>
            <a:r>
              <a:rPr lang="zh-CN" altLang="en-US" sz="2000" b="1" kern="100" dirty="0">
                <a:effectLst/>
                <a:latin typeface="等线" panose="02010600030101010101" pitchFamily="2" charset="-122"/>
                <a:ea typeface="华文中宋" panose="02010600040101010101" pitchFamily="2" charset="-122"/>
                <a:cs typeface="Times New Roman" panose="02020603050405020304" pitchFamily="18" charset="0"/>
              </a:rPr>
              <a:t>氧化还原反应和离子反应</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Aft>
                <a:spcPts val="800"/>
              </a:spcAft>
            </a:pPr>
            <a:r>
              <a:rPr lang="zh-CN" altLang="en-US" sz="1800" b="1" kern="100" dirty="0">
                <a:effectLst/>
                <a:latin typeface="+mj-ea"/>
                <a:ea typeface="+mj-ea"/>
                <a:cs typeface="Times New Roman" panose="02020603050405020304" pitchFamily="18" charset="0"/>
              </a:rPr>
              <a:t>初中知识的局限性</a:t>
            </a:r>
            <a:endParaRPr lang="zh-CN" altLang="en-US" sz="1800" b="1" kern="100" dirty="0">
              <a:effectLst/>
              <a:latin typeface="+mj-ea"/>
              <a:ea typeface="+mj-ea"/>
              <a:cs typeface="Times New Roman" panose="02020603050405020304" pitchFamily="18" charset="0"/>
            </a:endParaRPr>
          </a:p>
          <a:p>
            <a:pPr algn="just">
              <a:lnSpc>
                <a:spcPct val="115000"/>
              </a:lnSpc>
              <a:spcAft>
                <a:spcPts val="800"/>
              </a:spcAft>
            </a:pPr>
            <a:r>
              <a:rPr lang="zh-CN" altLang="en-US" sz="1800" kern="100" dirty="0">
                <a:effectLst/>
                <a:latin typeface="+mj-ea"/>
                <a:ea typeface="+mj-ea"/>
                <a:cs typeface="Times New Roman" panose="02020603050405020304" pitchFamily="18" charset="0"/>
              </a:rPr>
              <a:t>初中教材仅涉及氧化还原反应的宏观现象（如得氧失氧）和简单电子转移概念，而高中教材通过化合价变化与电子转移的定量关系构建了完整的认知框架。</a:t>
            </a:r>
            <a:endParaRPr lang="zh-CN" altLang="en-US" sz="1800" kern="100" dirty="0">
              <a:effectLst/>
              <a:latin typeface="+mj-ea"/>
              <a:ea typeface="+mj-ea"/>
              <a:cs typeface="Times New Roman" panose="02020603050405020304" pitchFamily="18" charset="0"/>
            </a:endParaRPr>
          </a:p>
          <a:p>
            <a:pPr algn="just">
              <a:lnSpc>
                <a:spcPct val="115000"/>
              </a:lnSpc>
              <a:spcAft>
                <a:spcPts val="800"/>
              </a:spcAft>
            </a:pPr>
            <a:r>
              <a:rPr lang="zh-CN" altLang="en-US" sz="1800" kern="100" dirty="0">
                <a:effectLst/>
                <a:latin typeface="+mj-ea"/>
                <a:ea typeface="+mj-ea"/>
                <a:cs typeface="Times New Roman" panose="02020603050405020304" pitchFamily="18" charset="0"/>
              </a:rPr>
              <a:t>引入高中教材中的电子转移机制</a:t>
            </a:r>
            <a:r>
              <a:rPr lang="en-US" altLang="zh-CN" sz="1800" kern="100" dirty="0">
                <a:effectLst/>
                <a:latin typeface="+mj-ea"/>
                <a:ea typeface="+mj-ea"/>
                <a:cs typeface="Times New Roman" panose="02020603050405020304" pitchFamily="18" charset="0"/>
              </a:rPr>
              <a:t>,</a:t>
            </a:r>
            <a:r>
              <a:rPr lang="zh-CN" altLang="en-US" sz="1800" kern="100" dirty="0">
                <a:effectLst/>
                <a:latin typeface="+mj-ea"/>
                <a:ea typeface="+mj-ea"/>
                <a:cs typeface="Times New Roman" panose="02020603050405020304" pitchFamily="18" charset="0"/>
              </a:rPr>
              <a:t>能帮助学生更好对比铜、铁、银、铅的氧化产物特性，</a:t>
            </a:r>
            <a:r>
              <a:rPr lang="zh-CN" altLang="en-US" sz="1800" kern="100" dirty="0">
                <a:latin typeface="+mj-ea"/>
                <a:ea typeface="+mj-ea"/>
                <a:cs typeface="Times New Roman" panose="02020603050405020304" pitchFamily="18" charset="0"/>
              </a:rPr>
              <a:t>帮助学生在已有基础上建立逻辑闭环，体现</a:t>
            </a:r>
            <a:r>
              <a:rPr lang="en-US" altLang="zh-CN" sz="1800" kern="100" dirty="0">
                <a:latin typeface="+mj-ea"/>
                <a:ea typeface="+mj-ea"/>
                <a:cs typeface="Times New Roman" panose="02020603050405020304" pitchFamily="18" charset="0"/>
              </a:rPr>
              <a:t>STEM</a:t>
            </a:r>
            <a:r>
              <a:rPr lang="zh-CN" altLang="en-US" sz="1800" kern="100" dirty="0">
                <a:latin typeface="+mj-ea"/>
                <a:ea typeface="+mj-ea"/>
                <a:cs typeface="Times New Roman" panose="02020603050405020304" pitchFamily="18" charset="0"/>
              </a:rPr>
              <a:t>教育中的纵向知识整合。</a:t>
            </a:r>
            <a:endParaRPr lang="zh-CN" altLang="en-US" sz="1800" kern="100" dirty="0">
              <a:effectLst/>
              <a:latin typeface="+mj-ea"/>
              <a:ea typeface="+mj-ea"/>
              <a:cs typeface="Times New Roman" panose="02020603050405020304" pitchFamily="18" charset="0"/>
            </a:endParaRPr>
          </a:p>
          <a:p>
            <a:pPr algn="just">
              <a:lnSpc>
                <a:spcPct val="115000"/>
              </a:lnSpc>
              <a:spcAft>
                <a:spcPts val="800"/>
              </a:spcAft>
            </a:pPr>
            <a:endParaRPr lang="en-US" altLang="zh-CN" sz="1800" b="1" kern="100" dirty="0">
              <a:effectLst/>
              <a:latin typeface="+mj-ea"/>
              <a:ea typeface="+mj-ea"/>
              <a:cs typeface="Times New Roman" panose="02020603050405020304" pitchFamily="18" charset="0"/>
            </a:endParaRPr>
          </a:p>
          <a:p>
            <a:pPr algn="just">
              <a:lnSpc>
                <a:spcPct val="115000"/>
              </a:lnSpc>
              <a:spcAft>
                <a:spcPts val="800"/>
              </a:spcAft>
            </a:pPr>
            <a:r>
              <a:rPr lang="zh-CN" altLang="en-US" sz="1800" b="1" kern="100" dirty="0">
                <a:effectLst/>
                <a:latin typeface="+mj-ea"/>
                <a:ea typeface="+mj-ea"/>
                <a:cs typeface="Times New Roman" panose="02020603050405020304" pitchFamily="18" charset="0"/>
              </a:rPr>
              <a:t>实验探究的进阶性</a:t>
            </a:r>
            <a:endParaRPr lang="zh-CN" altLang="en-US" sz="1800" b="1" kern="100" dirty="0">
              <a:effectLst/>
              <a:latin typeface="+mj-ea"/>
              <a:ea typeface="+mj-ea"/>
              <a:cs typeface="Times New Roman" panose="02020603050405020304" pitchFamily="18" charset="0"/>
            </a:endParaRPr>
          </a:p>
          <a:p>
            <a:pPr algn="just">
              <a:lnSpc>
                <a:spcPct val="115000"/>
              </a:lnSpc>
              <a:spcAft>
                <a:spcPts val="800"/>
              </a:spcAft>
            </a:pPr>
            <a:r>
              <a:rPr lang="zh-CN" altLang="en-US" sz="1800" kern="100" dirty="0">
                <a:effectLst/>
                <a:latin typeface="+mj-ea"/>
                <a:ea typeface="+mj-ea"/>
                <a:cs typeface="Times New Roman" panose="02020603050405020304" pitchFamily="18" charset="0"/>
              </a:rPr>
              <a:t>高中教材提供的实验方法论直接服务于课程设计</a:t>
            </a:r>
            <a:endParaRPr lang="zh-CN" altLang="en-US" sz="1800" kern="100" dirty="0">
              <a:effectLst/>
              <a:latin typeface="+mj-ea"/>
              <a:ea typeface="+mj-ea"/>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738502" y="980728"/>
            <a:ext cx="7666995" cy="4214495"/>
          </a:xfrm>
          <a:prstGeom prst="rect">
            <a:avLst/>
          </a:prstGeom>
          <a:noFill/>
        </p:spPr>
        <p:txBody>
          <a:bodyPr wrap="square">
            <a:spAutoFit/>
          </a:bodyPr>
          <a:lstStyle/>
          <a:p>
            <a:pPr algn="just">
              <a:lnSpc>
                <a:spcPct val="115000"/>
              </a:lnSpc>
              <a:spcAft>
                <a:spcPts val="800"/>
              </a:spcAft>
            </a:pPr>
            <a:r>
              <a:rPr lang="zh-CN" altLang="en-US" b="1" kern="100" dirty="0">
                <a:effectLst/>
                <a:latin typeface="等线" panose="02010600030101010101" pitchFamily="2" charset="-122"/>
                <a:ea typeface="华文中宋" panose="02010600040101010101" pitchFamily="2" charset="-122"/>
                <a:cs typeface="Times New Roman" panose="02020603050405020304" pitchFamily="18" charset="0"/>
              </a:rPr>
              <a:t>已掌握的知识</a:t>
            </a:r>
            <a:endParaRPr lang="zh-CN" altLang="en-US" b="1"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en-US" sz="2000" b="1" kern="100" dirty="0">
                <a:effectLst/>
                <a:latin typeface="等线" panose="02010600030101010101" pitchFamily="2" charset="-122"/>
                <a:ea typeface="华文中宋" panose="02010600040101010101" pitchFamily="2" charset="-122"/>
                <a:cs typeface="Times New Roman" panose="02020603050405020304" pitchFamily="18" charset="0"/>
              </a:rPr>
              <a:t>氧化反应基本原理：</a:t>
            </a:r>
            <a:endParaRPr lang="zh-CN" altLang="en-US" sz="2000" b="1"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r>
              <a:rPr lang="zh-CN" altLang="en-US" sz="2000" b="1" kern="100" dirty="0">
                <a:latin typeface="等线" panose="02010600030101010101" pitchFamily="2" charset="-122"/>
                <a:ea typeface="华文中宋" panose="02010600040101010101" pitchFamily="2" charset="-122"/>
                <a:cs typeface="Times New Roman" panose="02020603050405020304" pitchFamily="18" charset="0"/>
              </a:rPr>
              <a:t>    </a:t>
            </a:r>
            <a:r>
              <a:rPr lang="zh-CN" altLang="en-US" sz="2000" kern="100" dirty="0">
                <a:latin typeface="等线" panose="02010600030101010101" pitchFamily="2" charset="-122"/>
                <a:ea typeface="华文中宋" panose="02010600040101010101" pitchFamily="2" charset="-122"/>
                <a:cs typeface="Times New Roman" panose="02020603050405020304" pitchFamily="18" charset="0"/>
              </a:rPr>
              <a:t>在</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化学课已学习金属与氧气反应，理解氧化反应的宏观特征；能判断简单氧化还原反应。</a:t>
            </a:r>
            <a:endPar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    具有变量控制意识</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通过第一课时的“古币锈蚀悬疑案”，学生已初步列出锈蚀可能因素（</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O₂</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H₂O</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CO₂</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、盐分），尚未系统设计实验验证。</a:t>
            </a:r>
            <a:endParaRPr lang="zh-CN" altLang="en-US" sz="2000" b="1"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2.</a:t>
            </a:r>
            <a:r>
              <a:rPr lang="zh-CN" altLang="en-US" sz="2000" b="1" kern="100" dirty="0">
                <a:effectLst/>
                <a:latin typeface="等线" panose="02010600030101010101" pitchFamily="2" charset="-122"/>
                <a:ea typeface="华文中宋" panose="02010600040101010101" pitchFamily="2" charset="-122"/>
                <a:cs typeface="Times New Roman" panose="02020603050405020304" pitchFamily="18" charset="0"/>
              </a:rPr>
              <a:t>跨学科经验</a:t>
            </a:r>
            <a:endParaRPr lang="zh-CN" altLang="en-US" sz="2000" b="1"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r>
              <a:rPr lang="zh-CN" altLang="en-US" sz="2000" b="1" kern="100" dirty="0">
                <a:latin typeface="等线" panose="02010600030101010101" pitchFamily="2" charset="-122"/>
                <a:ea typeface="华文中宋" panose="02010600040101010101" pitchFamily="2" charset="-122"/>
                <a:cs typeface="Times New Roman" panose="02020603050405020304" pitchFamily="18" charset="0"/>
              </a:rPr>
              <a:t>    </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第一课时通过“朝代钱币盲盒”活动，学生已了解不同金属材质（铜、铁、铅）的历史背景，但未深入分析材质与锈蚀的关系。</a:t>
            </a:r>
            <a:endParaRPr lang="zh-CN" altLang="en-US" sz="2000" b="1" kern="100" dirty="0">
              <a:effectLst/>
              <a:latin typeface="等线" panose="02010600030101010101" pitchFamily="2" charset="-122"/>
              <a:ea typeface="华文中宋" panose="02010600040101010101" pitchFamily="2"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755576" y="1052736"/>
            <a:ext cx="7666995" cy="4182110"/>
          </a:xfrm>
          <a:prstGeom prst="rect">
            <a:avLst/>
          </a:prstGeom>
          <a:noFill/>
        </p:spPr>
        <p:txBody>
          <a:bodyPr wrap="square">
            <a:spAutoFit/>
          </a:bodyPr>
          <a:lstStyle/>
          <a:p>
            <a:pPr algn="just">
              <a:lnSpc>
                <a:spcPct val="115000"/>
              </a:lnSpc>
              <a:spcAft>
                <a:spcPts val="800"/>
              </a:spcAft>
            </a:pPr>
            <a:r>
              <a:rPr lang="zh-CN" altLang="en-US" b="1" kern="100" dirty="0">
                <a:effectLst/>
                <a:latin typeface="等线" panose="02010600030101010101" pitchFamily="2" charset="-122"/>
                <a:ea typeface="华文中宋" panose="02010600040101010101" pitchFamily="2" charset="-122"/>
                <a:cs typeface="Times New Roman" panose="02020603050405020304" pitchFamily="18" charset="0"/>
              </a:rPr>
              <a:t>待突破认知难点</a:t>
            </a:r>
            <a:endParaRPr lang="zh-CN" altLang="en-US" b="1"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endParaRPr lang="zh-CN" altLang="en-US" b="1" kern="100" dirty="0">
              <a:effectLst/>
              <a:latin typeface="等线" panose="02010600030101010101" pitchFamily="2" charset="-122"/>
              <a:ea typeface="华文中宋" panose="02010600040101010101" pitchFamily="2" charset="-122"/>
              <a:cs typeface="Times New Roman" panose="02020603050405020304" pitchFamily="18" charset="0"/>
            </a:endParaRPr>
          </a:p>
          <a:p>
            <a:pPr indent="457200" algn="just">
              <a:lnSpc>
                <a:spcPct val="115000"/>
              </a:lnSpc>
              <a:spcAft>
                <a:spcPts val="800"/>
              </a:spcAft>
            </a:pP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学生可能混淆“单一变量”与“多因素叠加”（如同时改变湿度和盐分），通过“盲盒实验包”任务（每组仅控制</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个变量）强化控制变量思维；</a:t>
            </a:r>
            <a:endPar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indent="457200" algn="just">
              <a:lnSpc>
                <a:spcPct val="115000"/>
              </a:lnSpc>
              <a:spcAft>
                <a:spcPts val="800"/>
              </a:spcAft>
            </a:pP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从“氧气是锈蚀唯一原因”进阶到“多变量协同作用”存在困难</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设计侦探游戏形式教学</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赋予每个变量“嫌疑人”的形象</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化解知识难度</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indent="457200" algn="just">
              <a:lnSpc>
                <a:spcPct val="115000"/>
              </a:lnSpc>
              <a:spcAft>
                <a:spcPts val="800"/>
              </a:spcAft>
            </a:pP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需要</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引导学生掌握对比实验设计方法，为第三课时的氧化机理深入探究奠定基础。</a:t>
            </a:r>
            <a:endPar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611560" y="1484784"/>
            <a:ext cx="7666995" cy="3403600"/>
          </a:xfrm>
          <a:prstGeom prst="rect">
            <a:avLst/>
          </a:prstGeom>
          <a:noFill/>
        </p:spPr>
        <p:txBody>
          <a:bodyPr wrap="square">
            <a:spAutoFit/>
          </a:bodyPr>
          <a:lstStyle/>
          <a:p>
            <a:pPr algn="just">
              <a:lnSpc>
                <a:spcPct val="115000"/>
              </a:lnSpc>
              <a:spcAft>
                <a:spcPts val="800"/>
              </a:spcAft>
            </a:pPr>
            <a:endParaRPr lang="zh-CN" altLang="en-US" b="1"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理解氧气（</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O₂</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）、水分（</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H₂O</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）、二氧化碳（</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CO₂</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）、盐分等变量可能对钱币生锈产生影响。</a:t>
            </a:r>
            <a:endPar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2.</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学会设计并实施对比实验，观察金属在不同条件下的变化。</a:t>
            </a:r>
            <a:endPar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3.</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培养通过实验数据排除无关因素，运用推理锁定“嫌疑人”的能力</a:t>
            </a:r>
            <a:r>
              <a:rPr lang="en-US"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同时提升小组合作、记录与汇报实验现象的能力。</a:t>
            </a:r>
            <a:endPar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lnSpc>
                <a:spcPct val="115000"/>
              </a:lnSpc>
              <a:spcAft>
                <a:spcPts val="800"/>
              </a:spcAf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激发学生对化学现象的探究兴趣，培养学生严谨的科学态度和创新思维。</a:t>
            </a:r>
            <a:endPar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1471218" y="1628800"/>
            <a:ext cx="6408712" cy="2677656"/>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情境引入</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solidFill>
                  <a:srgbClr val="C00000"/>
                </a:solidFill>
                <a:latin typeface="华文中宋" panose="02010600040101010101" pitchFamily="2" charset="-122"/>
                <a:ea typeface="华文中宋" panose="02010600040101010101" pitchFamily="2" charset="-122"/>
              </a:rPr>
              <a:t>    “专家组已锁定多组‘化学嫌疑分子’，现紧急授权‘古币救援队’启动实验侦查程序。请各小组立即进入‘锈蚀反应鉴证实验室’，通过对比实验还原腐蚀现场，揭开隐藏在铜锈背后的化学真相！”</a:t>
            </a:r>
            <a:endParaRPr lang="zh-CN" altLang="en-US"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611560" y="1196752"/>
            <a:ext cx="6408712" cy="461665"/>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小组讨论后在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古币救援队手册</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上完成假设</a:t>
            </a:r>
            <a:endParaRPr lang="zh-CN" altLang="en-US" dirty="0">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6"/>
          <a:stretch>
            <a:fillRect/>
          </a:stretch>
        </p:blipFill>
        <p:spPr>
          <a:xfrm>
            <a:off x="1619672" y="1844824"/>
            <a:ext cx="6948264" cy="370643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683568" y="1052736"/>
            <a:ext cx="6696744" cy="1446550"/>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利用动画配合回顾氧化原理</a:t>
            </a:r>
            <a:endParaRPr lang="en-US" altLang="zh-CN" dirty="0">
              <a:latin typeface="华文中宋" panose="02010600040101010101" pitchFamily="2" charset="-122"/>
              <a:ea typeface="华文中宋" panose="02010600040101010101" pitchFamily="2" charset="-122"/>
            </a:endParaRPr>
          </a:p>
          <a:p>
            <a:r>
              <a:rPr lang="en-US" altLang="zh-CN" sz="2000" dirty="0">
                <a:latin typeface="+mj-ea"/>
                <a:ea typeface="+mj-ea"/>
              </a:rPr>
              <a:t>    </a:t>
            </a:r>
            <a:r>
              <a:rPr lang="zh-CN" altLang="en-US" sz="2000" dirty="0">
                <a:latin typeface="+mj-ea"/>
                <a:ea typeface="+mj-ea"/>
              </a:rPr>
              <a:t>学生</a:t>
            </a:r>
            <a:r>
              <a:rPr lang="zh-CN" altLang="zh-CN" sz="2000" dirty="0">
                <a:latin typeface="+mj-ea"/>
                <a:ea typeface="+mj-ea"/>
              </a:rPr>
              <a:t>观看动画，记录锈蚀过程中出现的物质顺序</a:t>
            </a:r>
            <a:r>
              <a:rPr lang="zh-CN" altLang="en-US" sz="2000" dirty="0">
                <a:latin typeface="+mj-ea"/>
                <a:ea typeface="+mj-ea"/>
              </a:rPr>
              <a:t>和</a:t>
            </a:r>
            <a:r>
              <a:rPr lang="zh-CN" altLang="zh-CN" sz="2000" dirty="0">
                <a:latin typeface="+mj-ea"/>
                <a:ea typeface="+mj-ea"/>
              </a:rPr>
              <a:t>锈蚀现象的变化过程。</a:t>
            </a:r>
            <a:endParaRPr lang="en-US" altLang="zh-CN" sz="2000" dirty="0">
              <a:latin typeface="+mj-ea"/>
              <a:ea typeface="+mj-ea"/>
            </a:endParaRPr>
          </a:p>
          <a:p>
            <a:endParaRPr lang="en-US" altLang="zh-CN" dirty="0">
              <a:latin typeface="华文中宋" panose="02010600040101010101" pitchFamily="2" charset="-122"/>
              <a:ea typeface="华文中宋" panose="02010600040101010101" pitchFamily="2" charset="-122"/>
            </a:endParaRPr>
          </a:p>
        </p:txBody>
      </p:sp>
      <p:pic>
        <p:nvPicPr>
          <p:cNvPr id="5" name="jimeng-2025-06-15-685-帮我生成视频：风格： 老旧监控录像质感（噪点、黑白偏蓝绿色调） 左下角时间戳 右上角标签 动画脚本 [画面] 光滑金属板（特写镜头，银灰色） 空气流动效果（...">
            <a:hlinkClick r:id="" action="ppaction://media"/>
          </p:cNvPr>
          <p:cNvPicPr>
            <a:picLocks noChangeAspect="1"/>
          </p:cNvPicPr>
          <p:nvPr>
            <a:videoFile r:link="rId6"/>
            <p:extLst>
              <p:ext uri="{DAA4B4D4-6D71-4841-9C94-3DE7FCFB9230}">
                <p14:media xmlns:p14="http://schemas.microsoft.com/office/powerpoint/2010/main" r:link="rId7"/>
              </p:ext>
            </p:extLst>
          </p:nvPr>
        </p:nvPicPr>
        <p:blipFill>
          <a:blip r:embed="rId8"/>
          <a:stretch>
            <a:fillRect/>
          </a:stretch>
        </p:blipFill>
        <p:spPr>
          <a:xfrm>
            <a:off x="2195736" y="2278843"/>
            <a:ext cx="6637828" cy="37444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683568" y="1052736"/>
            <a:ext cx="7560840" cy="3467296"/>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利用动画配合回顾氧化原理</a:t>
            </a:r>
            <a:endParaRPr lang="en-US" altLang="zh-CN" dirty="0">
              <a:latin typeface="华文中宋" panose="02010600040101010101" pitchFamily="2" charset="-122"/>
              <a:ea typeface="华文中宋" panose="02010600040101010101" pitchFamily="2" charset="-122"/>
            </a:endParaRPr>
          </a:p>
          <a:p>
            <a:r>
              <a:rPr lang="zh-CN" altLang="en-US" sz="2000" dirty="0">
                <a:latin typeface="+mj-ea"/>
                <a:ea typeface="+mj-ea"/>
              </a:rPr>
              <a:t>    </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围绕问题进行小组讨论，尝试用氧化反应的概念解释现象。</a:t>
            </a:r>
            <a:endParaRPr lang="en-US" altLang="zh-CN" sz="2000" dirty="0">
              <a:latin typeface="+mj-ea"/>
              <a:ea typeface="+mj-ea"/>
            </a:endParaRPr>
          </a:p>
          <a:p>
            <a:pPr>
              <a:lnSpc>
                <a:spcPct val="150000"/>
              </a:lnSpc>
            </a:pPr>
            <a:endParaRPr lang="en-US" altLang="zh-CN" sz="2000" dirty="0">
              <a:latin typeface="+mj-ea"/>
              <a:ea typeface="+mj-ea"/>
            </a:endParaRPr>
          </a:p>
          <a:p>
            <a:pPr>
              <a:lnSpc>
                <a:spcPct val="150000"/>
              </a:lnSpc>
            </a:pPr>
            <a:r>
              <a:rPr lang="zh-CN" altLang="en-US" sz="2000" dirty="0">
                <a:latin typeface="+mj-ea"/>
                <a:ea typeface="+mj-ea"/>
              </a:rPr>
              <a:t>    教师讲解氧化反应的知识。 </a:t>
            </a:r>
            <a:endParaRPr lang="en-US" altLang="zh-CN" sz="2000" dirty="0">
              <a:latin typeface="+mj-ea"/>
              <a:ea typeface="+mj-ea"/>
            </a:endParaRPr>
          </a:p>
          <a:p>
            <a:pPr>
              <a:lnSpc>
                <a:spcPct val="150000"/>
              </a:lnSpc>
            </a:pPr>
            <a:endParaRPr lang="en-US" altLang="zh-CN" sz="2000" dirty="0">
              <a:latin typeface="+mj-ea"/>
              <a:ea typeface="+mj-ea"/>
            </a:endParaRPr>
          </a:p>
          <a:p>
            <a:pPr>
              <a:lnSpc>
                <a:spcPct val="150000"/>
              </a:lnSpc>
            </a:pPr>
            <a:r>
              <a:rPr lang="zh-CN" altLang="en-US" sz="2000" dirty="0">
                <a:latin typeface="+mj-ea"/>
                <a:ea typeface="+mj-ea"/>
              </a:rPr>
              <a:t>    学生根据动画内容和教师讲解，绘制铁锈形成的简要流程图，用图示表达对氧化反应过程的理解。</a:t>
            </a:r>
            <a:endParaRPr lang="en-US" altLang="zh-CN" sz="2000" dirty="0">
              <a:latin typeface="+mj-ea"/>
              <a:ea typeface="+mj-ea"/>
            </a:endParaRPr>
          </a:p>
        </p:txBody>
      </p:sp>
      <p:pic>
        <p:nvPicPr>
          <p:cNvPr id="6" name="图片 5"/>
          <p:cNvPicPr>
            <a:picLocks noChangeAspect="1"/>
          </p:cNvPicPr>
          <p:nvPr/>
        </p:nvPicPr>
        <p:blipFill>
          <a:blip r:embed="rId6"/>
          <a:stretch>
            <a:fillRect/>
          </a:stretch>
        </p:blipFill>
        <p:spPr>
          <a:xfrm>
            <a:off x="2195736" y="4524543"/>
            <a:ext cx="6417587" cy="2260568"/>
          </a:xfrm>
          <a:prstGeom prst="rect">
            <a:avLst/>
          </a:prstGeom>
        </p:spPr>
      </p:pic>
      <p:sp>
        <p:nvSpPr>
          <p:cNvPr id="7" name="箭头: 下 6"/>
          <p:cNvSpPr/>
          <p:nvPr/>
        </p:nvSpPr>
        <p:spPr>
          <a:xfrm>
            <a:off x="2555776" y="2204864"/>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p:cNvSpPr/>
          <p:nvPr/>
        </p:nvSpPr>
        <p:spPr>
          <a:xfrm>
            <a:off x="2555776" y="3176972"/>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683568" y="1052736"/>
            <a:ext cx="7560840" cy="4615815"/>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实验示范与盲盒实验包分发</a:t>
            </a:r>
            <a:endParaRPr lang="en-US" altLang="zh-CN" dirty="0">
              <a:latin typeface="华文中宋" panose="02010600040101010101" pitchFamily="2" charset="-122"/>
              <a:ea typeface="华文中宋" panose="02010600040101010101" pitchFamily="2" charset="-122"/>
            </a:endParaRPr>
          </a:p>
          <a:p>
            <a:pPr>
              <a:lnSpc>
                <a:spcPct val="150000"/>
              </a:lnSpc>
            </a:pPr>
            <a:endParaRPr lang="en-US" altLang="zh-CN" sz="2000" dirty="0">
              <a:latin typeface="+mj-ea"/>
              <a:ea typeface="+mj-ea"/>
            </a:endParaRPr>
          </a:p>
          <a:p>
            <a:pPr algn="ctr">
              <a:lnSpc>
                <a:spcPct val="150000"/>
              </a:lnSpc>
            </a:pPr>
            <a:r>
              <a:rPr lang="en-US" altLang="zh-CN" sz="2000" dirty="0">
                <a:latin typeface="+mj-ea"/>
                <a:ea typeface="+mj-ea"/>
              </a:rPr>
              <a:t>    </a:t>
            </a:r>
            <a:r>
              <a:rPr lang="zh-CN" altLang="en-US" sz="2000" dirty="0">
                <a:latin typeface="+mj-ea"/>
                <a:ea typeface="+mj-ea"/>
              </a:rPr>
              <a:t>介绍实验目的与流程，讲解氧化反应及影响因素</a:t>
            </a:r>
            <a:endParaRPr lang="en-US" altLang="zh-CN" sz="2000" dirty="0">
              <a:latin typeface="+mj-ea"/>
              <a:ea typeface="+mj-ea"/>
            </a:endParaRPr>
          </a:p>
          <a:p>
            <a:pPr>
              <a:lnSpc>
                <a:spcPct val="150000"/>
              </a:lnSpc>
            </a:pPr>
            <a:r>
              <a:rPr lang="zh-CN" altLang="en-US" sz="2000" dirty="0">
                <a:latin typeface="+mj-ea"/>
                <a:ea typeface="+mj-ea"/>
              </a:rPr>
              <a:t>    </a:t>
            </a:r>
            <a:endParaRPr lang="en-US" altLang="zh-CN" sz="2000" dirty="0">
              <a:latin typeface="+mj-ea"/>
              <a:ea typeface="+mj-ea"/>
            </a:endParaRPr>
          </a:p>
          <a:p>
            <a:pPr algn="ctr">
              <a:lnSpc>
                <a:spcPct val="150000"/>
              </a:lnSpc>
            </a:pPr>
            <a:r>
              <a:rPr lang="zh-CN" altLang="en-US" sz="2000" dirty="0">
                <a:latin typeface="+mj-ea"/>
                <a:ea typeface="+mj-ea"/>
              </a:rPr>
              <a:t>演示将金属样品放置在多变量环境（如盐水溶液、潮湿空气）中的效果</a:t>
            </a:r>
            <a:r>
              <a:rPr lang="en-US" altLang="zh-CN" sz="2000" dirty="0">
                <a:latin typeface="+mj-ea"/>
                <a:ea typeface="+mj-ea"/>
              </a:rPr>
              <a:t>,</a:t>
            </a:r>
            <a:r>
              <a:rPr lang="zh-CN" altLang="en-US" sz="2000" dirty="0">
                <a:latin typeface="+mj-ea"/>
                <a:ea typeface="+mj-ea"/>
              </a:rPr>
              <a:t>讲解实验操作要点与安全注意事项</a:t>
            </a:r>
            <a:endParaRPr lang="en-US" altLang="zh-CN" sz="2000" dirty="0">
              <a:latin typeface="+mj-ea"/>
              <a:ea typeface="+mj-ea"/>
            </a:endParaRPr>
          </a:p>
          <a:p>
            <a:pPr algn="ctr">
              <a:lnSpc>
                <a:spcPct val="150000"/>
              </a:lnSpc>
            </a:pPr>
            <a:endParaRPr lang="en-US" altLang="zh-CN" sz="2000" dirty="0">
              <a:latin typeface="+mj-ea"/>
              <a:ea typeface="+mj-ea"/>
            </a:endParaRPr>
          </a:p>
          <a:p>
            <a:pPr algn="ctr">
              <a:lnSpc>
                <a:spcPct val="150000"/>
              </a:lnSpc>
            </a:pPr>
            <a:r>
              <a:rPr lang="zh-CN" altLang="en-US" sz="2000" dirty="0">
                <a:latin typeface="+mj-ea"/>
                <a:ea typeface="+mj-ea"/>
              </a:rPr>
              <a:t>    强调实验观察重点，如颜色变化、锈蚀痕迹。</a:t>
            </a:r>
            <a:endParaRPr lang="en-US" altLang="zh-CN" sz="2000" dirty="0">
              <a:latin typeface="+mj-ea"/>
              <a:ea typeface="+mj-ea"/>
            </a:endParaRPr>
          </a:p>
          <a:p>
            <a:pPr algn="ctr">
              <a:lnSpc>
                <a:spcPct val="150000"/>
              </a:lnSpc>
            </a:pPr>
            <a:endParaRPr lang="en-US" altLang="zh-CN" sz="2000" dirty="0">
              <a:latin typeface="+mj-ea"/>
              <a:ea typeface="+mj-ea"/>
            </a:endParaRPr>
          </a:p>
          <a:p>
            <a:pPr algn="ctr">
              <a:lnSpc>
                <a:spcPct val="150000"/>
              </a:lnSpc>
            </a:pPr>
            <a:r>
              <a:rPr lang="en-US" altLang="zh-CN" sz="2000" dirty="0">
                <a:latin typeface="+mj-ea"/>
                <a:ea typeface="+mj-ea"/>
              </a:rPr>
              <a:t>    </a:t>
            </a:r>
            <a:r>
              <a:rPr lang="zh-CN" altLang="zh-CN" sz="2000" dirty="0">
                <a:latin typeface="+mj-ea"/>
                <a:ea typeface="+mj-ea"/>
              </a:rPr>
              <a:t>通过智能体问答获得</a:t>
            </a:r>
            <a:r>
              <a:rPr lang="en-US" altLang="zh-CN" sz="2000" dirty="0">
                <a:latin typeface="+mj-ea"/>
                <a:ea typeface="+mj-ea"/>
              </a:rPr>
              <a:t>“</a:t>
            </a:r>
            <a:r>
              <a:rPr lang="zh-CN" altLang="zh-CN" sz="2000" dirty="0">
                <a:latin typeface="+mj-ea"/>
                <a:ea typeface="+mj-ea"/>
              </a:rPr>
              <a:t>实验建议提醒</a:t>
            </a:r>
            <a:r>
              <a:rPr lang="en-US" altLang="zh-CN" sz="2000" dirty="0">
                <a:latin typeface="+mj-ea"/>
                <a:ea typeface="+mj-ea"/>
              </a:rPr>
              <a:t>”</a:t>
            </a:r>
            <a:r>
              <a:rPr lang="zh-CN" altLang="zh-CN" sz="2000" dirty="0">
                <a:latin typeface="+mj-ea"/>
                <a:ea typeface="+mj-ea"/>
              </a:rPr>
              <a:t>，巡回指导。</a:t>
            </a:r>
            <a:endParaRPr lang="en-US" altLang="zh-CN" sz="2000" dirty="0">
              <a:latin typeface="+mj-ea"/>
              <a:ea typeface="+mj-ea"/>
            </a:endParaRPr>
          </a:p>
        </p:txBody>
      </p:sp>
      <p:sp>
        <p:nvSpPr>
          <p:cNvPr id="7" name="箭头: 下 6"/>
          <p:cNvSpPr/>
          <p:nvPr/>
        </p:nvSpPr>
        <p:spPr>
          <a:xfrm>
            <a:off x="3491880" y="2420888"/>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下 7"/>
          <p:cNvSpPr/>
          <p:nvPr/>
        </p:nvSpPr>
        <p:spPr>
          <a:xfrm>
            <a:off x="3495598" y="3789040"/>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箭头: 下 2"/>
          <p:cNvSpPr/>
          <p:nvPr/>
        </p:nvSpPr>
        <p:spPr>
          <a:xfrm>
            <a:off x="3491880" y="4740754"/>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683568" y="1052736"/>
            <a:ext cx="7848872" cy="4615815"/>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学生实验探究</a:t>
            </a:r>
            <a:endParaRPr lang="en-US" altLang="zh-CN" sz="2000" dirty="0">
              <a:latin typeface="+mj-ea"/>
              <a:ea typeface="+mj-ea"/>
            </a:endParaRPr>
          </a:p>
          <a:p>
            <a:pPr>
              <a:lnSpc>
                <a:spcPct val="150000"/>
              </a:lnSpc>
            </a:pPr>
            <a:r>
              <a:rPr lang="en-US" altLang="zh-CN" sz="2000" dirty="0">
                <a:latin typeface="+mj-ea"/>
                <a:ea typeface="+mj-ea"/>
              </a:rPr>
              <a:t>   </a:t>
            </a:r>
            <a:endParaRPr lang="en-US" altLang="zh-CN" sz="2000" dirty="0">
              <a:latin typeface="+mj-ea"/>
              <a:ea typeface="+mj-ea"/>
            </a:endParaRPr>
          </a:p>
          <a:p>
            <a:pPr>
              <a:lnSpc>
                <a:spcPct val="150000"/>
              </a:lnSpc>
            </a:pPr>
            <a:r>
              <a:rPr lang="zh-CN" altLang="en-US" sz="2000" dirty="0">
                <a:latin typeface="+mj-ea"/>
                <a:ea typeface="+mj-ea"/>
              </a:rPr>
              <a:t>    </a:t>
            </a:r>
            <a:r>
              <a:rPr lang="en-US" altLang="zh-CN" sz="2000" dirty="0">
                <a:latin typeface="+mj-ea"/>
                <a:ea typeface="+mj-ea"/>
              </a:rPr>
              <a:t>   </a:t>
            </a:r>
            <a:r>
              <a:rPr lang="zh-CN" altLang="en-US" sz="2000" dirty="0">
                <a:latin typeface="+mj-ea"/>
                <a:ea typeface="+mj-ea"/>
              </a:rPr>
              <a:t>自主设计锈蚀实验方案，包括设置对照组与变量组。    </a:t>
            </a:r>
            <a:endParaRPr lang="en-US" altLang="zh-CN" sz="2000" dirty="0">
              <a:latin typeface="+mj-ea"/>
              <a:ea typeface="+mj-ea"/>
            </a:endParaRPr>
          </a:p>
          <a:p>
            <a:pPr>
              <a:lnSpc>
                <a:spcPct val="150000"/>
              </a:lnSpc>
            </a:pPr>
            <a:r>
              <a:rPr lang="zh-CN" altLang="en-US" sz="2000" dirty="0">
                <a:latin typeface="+mj-ea"/>
                <a:ea typeface="+mj-ea"/>
              </a:rPr>
              <a:t>    </a:t>
            </a:r>
            <a:endParaRPr lang="en-US" altLang="zh-CN" sz="2000" dirty="0">
              <a:latin typeface="+mj-ea"/>
              <a:ea typeface="+mj-ea"/>
            </a:endParaRPr>
          </a:p>
          <a:p>
            <a:pPr algn="ctr">
              <a:lnSpc>
                <a:spcPct val="150000"/>
              </a:lnSpc>
            </a:pPr>
            <a:r>
              <a:rPr lang="zh-CN" altLang="en-US" sz="2000" dirty="0">
                <a:latin typeface="+mj-ea"/>
                <a:ea typeface="+mj-ea"/>
              </a:rPr>
              <a:t>定时观察、记录金属表面的变化（颜色、质感、锈蚀范围等），记录实验观察结果，填写凶手指认卡。</a:t>
            </a:r>
            <a:endParaRPr lang="en-US" altLang="zh-CN" sz="2000" dirty="0">
              <a:latin typeface="+mj-ea"/>
              <a:ea typeface="+mj-ea"/>
            </a:endParaRPr>
          </a:p>
          <a:p>
            <a:pPr>
              <a:lnSpc>
                <a:spcPct val="150000"/>
              </a:lnSpc>
            </a:pPr>
            <a:endParaRPr lang="en-US" altLang="zh-CN" sz="2000" dirty="0">
              <a:latin typeface="+mj-ea"/>
              <a:ea typeface="+mj-ea"/>
            </a:endParaRPr>
          </a:p>
          <a:p>
            <a:pPr>
              <a:lnSpc>
                <a:spcPct val="150000"/>
              </a:lnSpc>
            </a:pPr>
            <a:r>
              <a:rPr lang="zh-CN" altLang="en-US" sz="2000" dirty="0">
                <a:latin typeface="+mj-ea"/>
                <a:ea typeface="+mj-ea"/>
              </a:rPr>
              <a:t>                </a:t>
            </a:r>
            <a:r>
              <a:rPr lang="en-US" altLang="zh-CN" sz="2000" dirty="0">
                <a:latin typeface="+mj-ea"/>
                <a:ea typeface="+mj-ea"/>
              </a:rPr>
              <a:t>               </a:t>
            </a:r>
            <a:r>
              <a:rPr lang="zh-CN" altLang="en-US" sz="2000" dirty="0">
                <a:latin typeface="+mj-ea"/>
                <a:ea typeface="+mj-ea"/>
              </a:rPr>
              <a:t>使用智能体辅助完成实验。</a:t>
            </a:r>
            <a:endParaRPr lang="en-US" altLang="zh-CN" sz="2000" dirty="0">
              <a:latin typeface="+mj-ea"/>
              <a:ea typeface="+mj-ea"/>
            </a:endParaRPr>
          </a:p>
          <a:p>
            <a:pPr>
              <a:lnSpc>
                <a:spcPct val="150000"/>
              </a:lnSpc>
            </a:pPr>
            <a:endParaRPr lang="en-US" altLang="zh-CN" sz="2000" dirty="0">
              <a:latin typeface="+mj-ea"/>
              <a:ea typeface="+mj-ea"/>
            </a:endParaRPr>
          </a:p>
          <a:p>
            <a:pPr algn="l">
              <a:lnSpc>
                <a:spcPct val="150000"/>
              </a:lnSpc>
            </a:pPr>
            <a:r>
              <a:rPr lang="en-US" altLang="zh-CN" sz="2000" dirty="0">
                <a:latin typeface="+mj-ea"/>
                <a:ea typeface="+mj-ea"/>
              </a:rPr>
              <a:t>                                          </a:t>
            </a:r>
            <a:r>
              <a:rPr lang="zh-CN" altLang="en-US" sz="2000" dirty="0">
                <a:latin typeface="+mj-ea"/>
                <a:ea typeface="+mj-ea"/>
              </a:rPr>
              <a:t> 整理实验数据</a:t>
            </a:r>
            <a:endParaRPr lang="en-US" altLang="zh-CN" sz="2000" dirty="0">
              <a:latin typeface="+mj-ea"/>
              <a:ea typeface="+mj-ea"/>
            </a:endParaRPr>
          </a:p>
        </p:txBody>
      </p:sp>
      <p:sp>
        <p:nvSpPr>
          <p:cNvPr id="7" name="箭头: 下 6"/>
          <p:cNvSpPr/>
          <p:nvPr/>
        </p:nvSpPr>
        <p:spPr>
          <a:xfrm>
            <a:off x="3995936" y="2420888"/>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下 7"/>
          <p:cNvSpPr/>
          <p:nvPr/>
        </p:nvSpPr>
        <p:spPr>
          <a:xfrm>
            <a:off x="3995936" y="3789040"/>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箭头: 下 2"/>
          <p:cNvSpPr/>
          <p:nvPr/>
        </p:nvSpPr>
        <p:spPr>
          <a:xfrm>
            <a:off x="3995936" y="4693145"/>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1" name="Rectangle 33"/>
          <p:cNvSpPr>
            <a:spLocks noChangeArrowheads="1"/>
          </p:cNvSpPr>
          <p:nvPr/>
        </p:nvSpPr>
        <p:spPr bwMode="auto">
          <a:xfrm>
            <a:off x="107504" y="346139"/>
            <a:ext cx="8234362" cy="597215"/>
          </a:xfrm>
          <a:prstGeom prst="rect">
            <a:avLst/>
          </a:prstGeom>
          <a:noFill/>
          <a:ln>
            <a:noFill/>
          </a:ln>
          <a:effectLst/>
          <a:extLst>
            <a:ext uri="{909E8E84-426E-40DD-AFC4-6F175D3DCCD1}">
              <a14:hiddenFill xmlns:a14="http://schemas.microsoft.com/office/drawing/2010/main">
                <a:solidFill>
                  <a:schemeClr val="bg1">
                    <a:alpha val="61176"/>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spcBef>
                <a:spcPct val="0"/>
              </a:spcBef>
              <a:buFontTx/>
              <a:buNone/>
            </a:pPr>
            <a:r>
              <a:rPr lang="en-US" altLang="zh-CN" sz="2800" b="1" dirty="0"/>
              <a:t>     </a:t>
            </a:r>
            <a:r>
              <a:rPr lang="zh-CN" altLang="en-US" sz="2800" b="1" dirty="0"/>
              <a:t>起点分析</a:t>
            </a:r>
            <a:endParaRPr lang="en-US" altLang="zh-CN" sz="2800" b="1" dirty="0"/>
          </a:p>
        </p:txBody>
      </p:sp>
      <p:sp>
        <p:nvSpPr>
          <p:cNvPr id="2" name="文本框 1"/>
          <p:cNvSpPr txBox="1"/>
          <p:nvPr/>
        </p:nvSpPr>
        <p:spPr>
          <a:xfrm>
            <a:off x="1619672" y="980728"/>
            <a:ext cx="6984776" cy="5078313"/>
          </a:xfrm>
          <a:prstGeom prst="rect">
            <a:avLst/>
          </a:prstGeom>
          <a:noFill/>
        </p:spPr>
        <p:txBody>
          <a:bodyPr wrap="square" rtlCol="0">
            <a:spAutoFit/>
          </a:bodyPr>
          <a:lstStyle/>
          <a:p>
            <a:pPr>
              <a:lnSpc>
                <a:spcPts val="3600"/>
              </a:lnSpc>
            </a:pPr>
            <a:r>
              <a:rPr lang="en-US" altLang="zh-CN" b="1" dirty="0"/>
              <a:t>1. </a:t>
            </a:r>
            <a:r>
              <a:rPr lang="zh-CN" altLang="en-US" b="1" dirty="0"/>
              <a:t>知识基础</a:t>
            </a:r>
            <a:endParaRPr lang="en-US" altLang="zh-CN" b="1" dirty="0"/>
          </a:p>
          <a:p>
            <a:pPr marL="800100" lvl="1" indent="-342900">
              <a:lnSpc>
                <a:spcPts val="3600"/>
              </a:lnSpc>
              <a:buFont typeface="Arial" panose="020B0704020202020204" pitchFamily="34" charset="0"/>
              <a:buChar char="•"/>
            </a:pPr>
            <a:r>
              <a:rPr lang="zh-CN" altLang="en-US" b="1" dirty="0"/>
              <a:t>历史文化</a:t>
            </a:r>
            <a:r>
              <a:rPr lang="zh-CN" altLang="en-US" dirty="0"/>
              <a:t>：具备基础认知</a:t>
            </a:r>
            <a:endParaRPr lang="zh-CN" altLang="en-US" dirty="0"/>
          </a:p>
          <a:p>
            <a:pPr marL="800100" lvl="1" indent="-342900">
              <a:lnSpc>
                <a:spcPts val="3600"/>
              </a:lnSpc>
              <a:buFont typeface="Arial" panose="020B0704020202020204" pitchFamily="34" charset="0"/>
              <a:buChar char="•"/>
            </a:pPr>
            <a:r>
              <a:rPr lang="zh-CN" altLang="en-US" b="1" dirty="0"/>
              <a:t>理化知识</a:t>
            </a:r>
            <a:r>
              <a:rPr lang="zh-CN" altLang="en-US" dirty="0"/>
              <a:t>：概念基础，但应用薄弱 </a:t>
            </a:r>
            <a:endParaRPr lang="zh-CN" altLang="en-US" dirty="0"/>
          </a:p>
          <a:p>
            <a:pPr marL="800100" lvl="1" indent="-342900">
              <a:lnSpc>
                <a:spcPts val="3600"/>
              </a:lnSpc>
              <a:buFont typeface="Arial" panose="020B0704020202020204" pitchFamily="34" charset="0"/>
              <a:buChar char="•"/>
            </a:pPr>
            <a:r>
              <a:rPr lang="zh-CN" altLang="en-US" b="1" dirty="0"/>
              <a:t>技术能力</a:t>
            </a:r>
            <a:r>
              <a:rPr lang="zh-CN" altLang="en-US" dirty="0"/>
              <a:t>：</a:t>
            </a:r>
            <a:endParaRPr lang="zh-CN" altLang="en-US" dirty="0"/>
          </a:p>
          <a:p>
            <a:pPr lvl="1">
              <a:lnSpc>
                <a:spcPts val="3600"/>
              </a:lnSpc>
            </a:pPr>
            <a:r>
              <a:rPr lang="en-US" altLang="zh-CN" dirty="0"/>
              <a:t>	</a:t>
            </a:r>
            <a:r>
              <a:rPr lang="zh-CN" altLang="en-US" dirty="0"/>
              <a:t>✔️ 资料检索</a:t>
            </a:r>
            <a:r>
              <a:rPr lang="en-US" altLang="zh-CN" dirty="0"/>
              <a:t>/</a:t>
            </a:r>
            <a:r>
              <a:rPr lang="zh-CN" altLang="en-US" dirty="0"/>
              <a:t>展示</a:t>
            </a:r>
            <a:endParaRPr lang="zh-CN" altLang="en-US" dirty="0"/>
          </a:p>
          <a:p>
            <a:pPr lvl="1">
              <a:lnSpc>
                <a:spcPts val="3600"/>
              </a:lnSpc>
            </a:pPr>
            <a:r>
              <a:rPr lang="en-US" altLang="zh-CN" dirty="0"/>
              <a:t>	</a:t>
            </a:r>
            <a:r>
              <a:rPr lang="zh-CN" altLang="en-US" dirty="0"/>
              <a:t>❗ 数据采集</a:t>
            </a:r>
            <a:r>
              <a:rPr lang="en-US" altLang="zh-CN" dirty="0"/>
              <a:t>/</a:t>
            </a:r>
            <a:r>
              <a:rPr lang="zh-CN" altLang="en-US" dirty="0"/>
              <a:t>智能设备需指导 </a:t>
            </a:r>
            <a:endParaRPr lang="zh-CN" altLang="en-US" dirty="0"/>
          </a:p>
          <a:p>
            <a:pPr>
              <a:lnSpc>
                <a:spcPts val="3600"/>
              </a:lnSpc>
            </a:pPr>
            <a:r>
              <a:rPr lang="en-US" altLang="zh-CN" b="1" dirty="0"/>
              <a:t>2. </a:t>
            </a:r>
            <a:r>
              <a:rPr lang="zh-CN" altLang="en-US" b="1" dirty="0"/>
              <a:t>学习特点</a:t>
            </a:r>
            <a:endParaRPr lang="en-US" altLang="zh-CN" b="1" dirty="0"/>
          </a:p>
          <a:p>
            <a:pPr marL="800100" lvl="1" indent="-342900">
              <a:lnSpc>
                <a:spcPts val="3600"/>
              </a:lnSpc>
              <a:buFont typeface="Arial" panose="020B0704020202020204" pitchFamily="34" charset="0"/>
              <a:buChar char="•"/>
            </a:pPr>
            <a:r>
              <a:rPr lang="zh-CN" altLang="en-US" b="1" dirty="0"/>
              <a:t>思维活跃</a:t>
            </a:r>
            <a:r>
              <a:rPr lang="zh-CN" altLang="en-US" dirty="0"/>
              <a:t>：抽象思考</a:t>
            </a:r>
            <a:r>
              <a:rPr lang="en-US" altLang="zh-CN" dirty="0"/>
              <a:t>+</a:t>
            </a:r>
            <a:r>
              <a:rPr lang="zh-CN" altLang="en-US" dirty="0"/>
              <a:t>自主提问</a:t>
            </a:r>
            <a:endParaRPr lang="zh-CN" altLang="en-US" dirty="0"/>
          </a:p>
          <a:p>
            <a:pPr marL="800100" lvl="1" indent="-342900">
              <a:lnSpc>
                <a:spcPts val="3600"/>
              </a:lnSpc>
              <a:buFont typeface="Arial" panose="020B0704020202020204" pitchFamily="34" charset="0"/>
              <a:buChar char="•"/>
            </a:pPr>
            <a:r>
              <a:rPr lang="zh-CN" altLang="en-US" b="1" dirty="0"/>
              <a:t>兴趣驱动</a:t>
            </a:r>
            <a:r>
              <a:rPr lang="zh-CN" altLang="en-US" dirty="0"/>
              <a:t>：对实践兴趣高</a:t>
            </a:r>
            <a:endParaRPr lang="zh-CN" altLang="en-US" dirty="0"/>
          </a:p>
          <a:p>
            <a:pPr marL="800100" lvl="1" indent="-342900">
              <a:lnSpc>
                <a:spcPts val="3600"/>
              </a:lnSpc>
              <a:buFont typeface="Arial" panose="020B0704020202020204" pitchFamily="34" charset="0"/>
              <a:buChar char="•"/>
            </a:pPr>
            <a:r>
              <a:rPr lang="zh-CN" altLang="en-US" b="1" dirty="0"/>
              <a:t>意义认同</a:t>
            </a:r>
            <a:r>
              <a:rPr lang="zh-CN" altLang="en-US" dirty="0"/>
              <a:t>：关注文物保护的社会价值</a:t>
            </a:r>
            <a:endParaRPr lang="zh-CN" altLang="en-US" dirty="0"/>
          </a:p>
          <a:p>
            <a:endParaRPr lang="zh-CN" altLang="en-US" dirty="0"/>
          </a:p>
        </p:txBody>
      </p:sp>
      <p:sp>
        <p:nvSpPr>
          <p:cNvPr id="3" name="文本框 2"/>
          <p:cNvSpPr txBox="1"/>
          <p:nvPr/>
        </p:nvSpPr>
        <p:spPr>
          <a:xfrm>
            <a:off x="2051720" y="5696922"/>
            <a:ext cx="5832648" cy="646331"/>
          </a:xfrm>
          <a:prstGeom prst="rect">
            <a:avLst/>
          </a:prstGeom>
          <a:noFill/>
        </p:spPr>
        <p:txBody>
          <a:bodyPr wrap="square" rtlCol="0">
            <a:spAutoFit/>
          </a:bodyPr>
          <a:lstStyle/>
          <a:p>
            <a:r>
              <a:rPr lang="zh-CN" altLang="en-US" sz="3600" b="1" dirty="0">
                <a:solidFill>
                  <a:schemeClr val="bg1"/>
                </a:solidFill>
                <a:latin typeface="+mj-lt"/>
              </a:rPr>
              <a:t>项目式学习 </a:t>
            </a:r>
            <a:r>
              <a:rPr lang="en-US" altLang="zh-CN" sz="3600" b="1" dirty="0">
                <a:solidFill>
                  <a:schemeClr val="bg1"/>
                </a:solidFill>
                <a:latin typeface="+mj-lt"/>
              </a:rPr>
              <a:t>+ </a:t>
            </a:r>
            <a:r>
              <a:rPr lang="zh-CN" altLang="en-US" sz="3600" b="1" dirty="0">
                <a:solidFill>
                  <a:schemeClr val="bg1"/>
                </a:solidFill>
                <a:latin typeface="+mj-lt"/>
              </a:rPr>
              <a:t>阶梯式任务</a:t>
            </a:r>
            <a:endParaRPr lang="zh-CN" altLang="en-US" sz="3600" b="1"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683568" y="1052736"/>
            <a:ext cx="7848872" cy="851195"/>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学生实验探究</a:t>
            </a:r>
            <a:endParaRPr lang="en-US" altLang="zh-CN" sz="2000" dirty="0">
              <a:latin typeface="+mj-ea"/>
              <a:ea typeface="+mj-ea"/>
            </a:endParaRPr>
          </a:p>
          <a:p>
            <a:pPr>
              <a:lnSpc>
                <a:spcPct val="150000"/>
              </a:lnSpc>
            </a:pPr>
            <a:r>
              <a:rPr lang="en-US" altLang="zh-CN" sz="2000" dirty="0">
                <a:latin typeface="+mj-ea"/>
                <a:ea typeface="+mj-ea"/>
              </a:rPr>
              <a:t>   </a:t>
            </a:r>
            <a:endParaRPr lang="en-US" altLang="zh-CN" sz="2000" dirty="0">
              <a:latin typeface="+mj-ea"/>
              <a:ea typeface="+mj-ea"/>
            </a:endParaRPr>
          </a:p>
        </p:txBody>
      </p:sp>
      <p:pic>
        <p:nvPicPr>
          <p:cNvPr id="6" name="图片 5"/>
          <p:cNvPicPr>
            <a:picLocks noChangeAspect="1"/>
          </p:cNvPicPr>
          <p:nvPr/>
        </p:nvPicPr>
        <p:blipFill>
          <a:blip r:embed="rId6"/>
          <a:stretch>
            <a:fillRect/>
          </a:stretch>
        </p:blipFill>
        <p:spPr>
          <a:xfrm>
            <a:off x="255012" y="1700808"/>
            <a:ext cx="8722124" cy="43204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683568" y="1052736"/>
            <a:ext cx="7848872" cy="851195"/>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学生实验探究</a:t>
            </a:r>
            <a:endParaRPr lang="en-US" altLang="zh-CN" sz="2000" dirty="0">
              <a:latin typeface="+mj-ea"/>
              <a:ea typeface="+mj-ea"/>
            </a:endParaRPr>
          </a:p>
          <a:p>
            <a:pPr>
              <a:lnSpc>
                <a:spcPct val="150000"/>
              </a:lnSpc>
            </a:pPr>
            <a:r>
              <a:rPr lang="en-US" altLang="zh-CN" sz="2000" dirty="0">
                <a:latin typeface="+mj-ea"/>
                <a:ea typeface="+mj-ea"/>
              </a:rPr>
              <a:t>   </a:t>
            </a:r>
            <a:endParaRPr lang="en-US" altLang="zh-CN" sz="2000" dirty="0">
              <a:latin typeface="+mj-ea"/>
              <a:ea typeface="+mj-ea"/>
            </a:endParaRPr>
          </a:p>
        </p:txBody>
      </p:sp>
      <p:pic>
        <p:nvPicPr>
          <p:cNvPr id="5" name="图片 4"/>
          <p:cNvPicPr>
            <a:picLocks noChangeAspect="1"/>
          </p:cNvPicPr>
          <p:nvPr/>
        </p:nvPicPr>
        <p:blipFill>
          <a:blip r:embed="rId6"/>
          <a:stretch>
            <a:fillRect/>
          </a:stretch>
        </p:blipFill>
        <p:spPr>
          <a:xfrm>
            <a:off x="1187624" y="1628800"/>
            <a:ext cx="6624736" cy="478124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95536" y="188640"/>
          <a:ext cx="8560077" cy="6130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899592" y="1340768"/>
            <a:ext cx="7236804" cy="3847207"/>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小结与布置任务</a:t>
            </a:r>
            <a:endParaRPr lang="en-US" altLang="zh-CN" dirty="0">
              <a:latin typeface="华文中宋" panose="02010600040101010101" pitchFamily="2" charset="-122"/>
              <a:ea typeface="华文中宋" panose="02010600040101010101" pitchFamily="2" charset="-122"/>
            </a:endParaRPr>
          </a:p>
          <a:p>
            <a:r>
              <a:rPr lang="zh-CN" altLang="en-US" sz="2000" dirty="0">
                <a:latin typeface="+mj-ea"/>
                <a:ea typeface="+mj-ea"/>
              </a:rPr>
              <a:t>    </a:t>
            </a:r>
            <a:endParaRPr lang="en-US" altLang="zh-CN" sz="2000" dirty="0">
              <a:latin typeface="+mj-ea"/>
              <a:ea typeface="+mj-ea"/>
            </a:endParaRPr>
          </a:p>
          <a:p>
            <a:r>
              <a:rPr lang="en-US" altLang="zh-CN" sz="2000" dirty="0">
                <a:latin typeface="+mj-ea"/>
                <a:ea typeface="+mj-ea"/>
              </a:rPr>
              <a:t>    </a:t>
            </a:r>
            <a:r>
              <a:rPr lang="zh-CN" altLang="en-US" sz="2000" dirty="0">
                <a:latin typeface="+mj-ea"/>
                <a:ea typeface="+mj-ea"/>
              </a:rPr>
              <a:t>引导学生观察不同组的实验现象差异，指出“每组真凶可能不同”</a:t>
            </a:r>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r>
              <a:rPr lang="en-US" altLang="zh-CN" sz="2000" dirty="0">
                <a:latin typeface="+mj-ea"/>
                <a:ea typeface="+mj-ea"/>
              </a:rPr>
              <a:t>      </a:t>
            </a:r>
            <a:r>
              <a:rPr lang="zh-CN" altLang="en-US" sz="2000" dirty="0">
                <a:latin typeface="+mj-ea"/>
                <a:ea typeface="+mj-ea"/>
              </a:rPr>
              <a:t>留下悬念：真凶到底是谁？下一课时揭晓！</a:t>
            </a:r>
            <a:endParaRPr lang="zh-CN" altLang="en-US" sz="2000" dirty="0">
              <a:latin typeface="+mj-ea"/>
              <a:ea typeface="+mj-ea"/>
            </a:endParaRPr>
          </a:p>
          <a:p>
            <a:r>
              <a:rPr lang="en-US" altLang="zh-CN" sz="2000" dirty="0">
                <a:latin typeface="+mj-ea"/>
                <a:ea typeface="+mj-ea"/>
              </a:rPr>
              <a:t> </a:t>
            </a:r>
            <a:endParaRPr lang="en-US" altLang="zh-CN" sz="2000" dirty="0">
              <a:latin typeface="+mj-ea"/>
              <a:ea typeface="+mj-ea"/>
            </a:endParaRPr>
          </a:p>
          <a:p>
            <a:r>
              <a:rPr lang="en-US" altLang="zh-CN" sz="2000" dirty="0">
                <a:latin typeface="+mj-ea"/>
                <a:ea typeface="+mj-ea"/>
              </a:rPr>
              <a:t>    </a:t>
            </a:r>
            <a:endParaRPr lang="en-US" altLang="zh-CN" sz="2000" dirty="0">
              <a:latin typeface="+mj-ea"/>
              <a:ea typeface="+mj-ea"/>
            </a:endParaRPr>
          </a:p>
          <a:p>
            <a:r>
              <a:rPr lang="en-US" altLang="zh-CN" sz="2000" dirty="0">
                <a:latin typeface="+mj-ea"/>
                <a:ea typeface="+mj-ea"/>
              </a:rPr>
              <a:t>    </a:t>
            </a:r>
            <a:r>
              <a:rPr lang="zh-CN" altLang="en-US" sz="2000" dirty="0">
                <a:latin typeface="+mj-ea"/>
                <a:ea typeface="+mj-ea"/>
              </a:rPr>
              <a:t>布置课后任务：思考如何进一步验证自己组的判断。</a:t>
            </a:r>
            <a:endParaRPr lang="zh-CN" altLang="en-US" sz="2000" dirty="0">
              <a:latin typeface="+mj-ea"/>
              <a:ea typeface="+mj-ea"/>
            </a:endParaRPr>
          </a:p>
          <a:p>
            <a:endParaRPr lang="en-US" altLang="zh-CN" sz="2000" dirty="0">
              <a:latin typeface="+mj-ea"/>
              <a:ea typeface="+mj-ea"/>
            </a:endParaRPr>
          </a:p>
          <a:p>
            <a:endParaRPr lang="en-US" altLang="zh-CN" sz="2000" dirty="0">
              <a:latin typeface="+mj-ea"/>
              <a:ea typeface="+mj-ea"/>
            </a:endParaRPr>
          </a:p>
        </p:txBody>
      </p:sp>
      <p:sp>
        <p:nvSpPr>
          <p:cNvPr id="3" name="箭头: 下 2"/>
          <p:cNvSpPr/>
          <p:nvPr/>
        </p:nvSpPr>
        <p:spPr>
          <a:xfrm>
            <a:off x="4301970" y="2621911"/>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箭头: 下 5"/>
          <p:cNvSpPr/>
          <p:nvPr/>
        </p:nvSpPr>
        <p:spPr>
          <a:xfrm>
            <a:off x="4303949" y="3717032"/>
            <a:ext cx="432048" cy="5040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836036"/>
        </a:solidFill>
        <a:effectLst/>
      </p:bgPr>
    </p:bg>
    <p:spTree>
      <p:nvGrpSpPr>
        <p:cNvPr id="1" name=""/>
        <p:cNvGrpSpPr/>
        <p:nvPr/>
      </p:nvGrpSpPr>
      <p:grpSpPr>
        <a:xfrm>
          <a:off x="0" y="0"/>
          <a:ext cx="0" cy="0"/>
          <a:chOff x="0" y="0"/>
          <a:chExt cx="0" cy="0"/>
        </a:xfrm>
      </p:grpSpPr>
      <p:sp>
        <p:nvSpPr>
          <p:cNvPr id="4" name="矩形 3"/>
          <p:cNvSpPr/>
          <p:nvPr/>
        </p:nvSpPr>
        <p:spPr>
          <a:xfrm>
            <a:off x="107950" y="2828925"/>
            <a:ext cx="2879725" cy="923925"/>
          </a:xfrm>
          <a:prstGeom prst="rect">
            <a:avLst/>
          </a:prstGeom>
        </p:spPr>
        <p:txBody>
          <a:bodyPr>
            <a:spAutoFit/>
          </a:bodyPr>
          <a:lstStyle/>
          <a:p>
            <a:pPr lvl="3" eaLnBrk="1" hangingPunct="1">
              <a:lnSpc>
                <a:spcPct val="150000"/>
              </a:lnSpc>
              <a:defRPr/>
            </a:pPr>
            <a:r>
              <a:rPr lang="en-US" altLang="zh-CN" sz="1200" dirty="0">
                <a:solidFill>
                  <a:schemeClr val="bg2">
                    <a:lumMod val="25000"/>
                  </a:schemeClr>
                </a:solidFill>
              </a:rPr>
              <a:t>PPT</a:t>
            </a:r>
            <a:r>
              <a:rPr lang="zh-CN" altLang="en-US" sz="1200" dirty="0">
                <a:solidFill>
                  <a:schemeClr val="bg2">
                    <a:lumMod val="25000"/>
                  </a:schemeClr>
                </a:solidFill>
              </a:rPr>
              <a:t>作品下载：</a:t>
            </a:r>
            <a:r>
              <a:rPr lang="en-US" altLang="zh-CN" sz="1200" dirty="0">
                <a:solidFill>
                  <a:schemeClr val="bg2">
                    <a:lumMod val="25000"/>
                  </a:schemeClr>
                </a:solidFill>
                <a:hlinkClick r:id="rId1"/>
              </a:rPr>
              <a:t>www.1ppt.com/xiazai/</a:t>
            </a:r>
            <a:endParaRPr lang="en-US" altLang="zh-CN" sz="1200" dirty="0">
              <a:solidFill>
                <a:schemeClr val="bg2">
                  <a:lumMod val="25000"/>
                </a:schemeClr>
              </a:solidFill>
            </a:endParaRPr>
          </a:p>
        </p:txBody>
      </p:sp>
      <p:pic>
        <p:nvPicPr>
          <p:cNvPr id="32771" name="Picture 6"/>
          <p:cNvPicPr>
            <a:picLocks noGrp="1" noChangeAspect="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34925" y="44450"/>
            <a:ext cx="6219825" cy="6858000"/>
          </a:xfrm>
          <a:noFill/>
          <a:ln w="76200">
            <a:solidFill>
              <a:srgbClr val="795229"/>
            </a:solidFill>
            <a:miter lim="800000"/>
            <a:headEnd/>
            <a:tailEnd/>
          </a:ln>
        </p:spPr>
      </p:pic>
      <p:sp>
        <p:nvSpPr>
          <p:cNvPr id="8207" name="WordArt 15"/>
          <p:cNvSpPr>
            <a:spLocks noChangeArrowheads="1" noChangeShapeType="1" noTextEdit="1"/>
          </p:cNvSpPr>
          <p:nvPr/>
        </p:nvSpPr>
        <p:spPr bwMode="auto">
          <a:xfrm>
            <a:off x="3780155" y="1916430"/>
            <a:ext cx="4506595" cy="1132840"/>
          </a:xfrm>
          <a:prstGeom prst="rect">
            <a:avLst/>
          </a:prstGeom>
        </p:spPr>
        <p:txBody>
          <a:bodyPr vert="horz" wrap="none" fromWordArt="1">
            <a:prstTxWarp prst="textPlain">
              <a:avLst>
                <a:gd name="adj" fmla="val 50000"/>
              </a:avLst>
            </a:prstTxWarp>
          </a:bodyPr>
          <a:lstStyle/>
          <a:p>
            <a:pPr algn="ctr" fontAlgn="auto"/>
            <a:r>
              <a:rPr lang="zh-CN" altLang="en-US" sz="6600" kern="10">
                <a:ln w="9525">
                  <a:solidFill>
                    <a:srgbClr val="000000"/>
                  </a:solidFill>
                  <a:round/>
                </a:ln>
                <a:solidFill>
                  <a:srgbClr val="000000"/>
                </a:solidFill>
                <a:ea typeface="楷体_GB2312"/>
              </a:rPr>
              <a:t>谢谢大家</a:t>
            </a:r>
            <a:endParaRPr lang="zh-CN" altLang="en-US" sz="6600" kern="10">
              <a:ln w="9525">
                <a:solidFill>
                  <a:srgbClr val="000000"/>
                </a:solidFill>
                <a:round/>
              </a:ln>
              <a:solidFill>
                <a:srgbClr val="000000"/>
              </a:solidFill>
              <a:ea typeface="楷体_GB2312"/>
            </a:endParaRPr>
          </a:p>
        </p:txBody>
      </p:sp>
      <p:pic>
        <p:nvPicPr>
          <p:cNvPr id="32773" name="图片 2" descr="图片1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92468"/>
            <a:ext cx="36703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9" name="Group 17"/>
          <p:cNvGrpSpPr/>
          <p:nvPr/>
        </p:nvGrpSpPr>
        <p:grpSpPr bwMode="auto">
          <a:xfrm>
            <a:off x="3204528" y="-12699"/>
            <a:ext cx="6408737" cy="6870700"/>
            <a:chOff x="1973" y="-17"/>
            <a:chExt cx="4037" cy="4328"/>
          </a:xfrm>
        </p:grpSpPr>
        <p:pic>
          <p:nvPicPr>
            <p:cNvPr id="3277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 y="-17"/>
              <a:ext cx="3787" cy="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8" name="图片 1" descr="未标题-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88" y="28"/>
              <a:ext cx="2722" cy="3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10" name="[铃声]110__Palace Memories.mp3">
            <a:hlinkClick r:id="" action="ppaction://media"/>
          </p:cNvPr>
          <p:cNvPicPr>
            <a:picLocks noRot="1" noChangeAspect="1" noChangeArrowheads="1"/>
          </p:cNvPicPr>
          <p:nvPr>
            <a:audioFile r:link="rId6"/>
            <p:extLst>
              <p:ext uri="{DAA4B4D4-6D71-4841-9C94-3DE7FCFB9230}">
                <p14:media xmlns:p14="http://schemas.microsoft.com/office/powerpoint/2010/main" r:link="rId7"/>
              </p:ext>
            </p:extLst>
          </p:nvPr>
        </p:nvPicPr>
        <p:blipFill>
          <a:blip r:embed="rId8">
            <a:extLst>
              <a:ext uri="{28A0092B-C50C-407E-A947-70E740481C1C}">
                <a14:useLocalDpi xmlns:a14="http://schemas.microsoft.com/office/drawing/2010/main" val="0"/>
              </a:ext>
            </a:extLst>
          </a:blip>
          <a:srcRect/>
          <a:stretch>
            <a:fillRect/>
          </a:stretch>
        </p:blipFill>
        <p:spPr bwMode="auto">
          <a:xfrm>
            <a:off x="-900113" y="60213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108" fill="hold"/>
                                        <p:tgtEl>
                                          <p:spTgt spid="8210"/>
                                        </p:tgtEl>
                                      </p:cBhvr>
                                    </p:cmd>
                                  </p:childTnLst>
                                </p:cTn>
                              </p:par>
                              <p:par>
                                <p:cTn id="7" presetID="12" presetClass="exit" presetSubtype="2" fill="hold" nodeType="withEffect">
                                  <p:stCondLst>
                                    <p:cond delay="0"/>
                                  </p:stCondLst>
                                  <p:childTnLst>
                                    <p:animEffect transition="out" filter="slide(fromRight)">
                                      <p:cBhvr>
                                        <p:cTn id="8" dur="3000"/>
                                        <p:tgtEl>
                                          <p:spTgt spid="8209"/>
                                        </p:tgtEl>
                                      </p:cBhvr>
                                    </p:animEffect>
                                    <p:set>
                                      <p:cBhvr>
                                        <p:cTn id="9" dur="1" fill="hold">
                                          <p:stCondLst>
                                            <p:cond delay="2999"/>
                                          </p:stCondLst>
                                        </p:cTn>
                                        <p:tgtEl>
                                          <p:spTgt spid="8209"/>
                                        </p:tgtEl>
                                        <p:attrNameLst>
                                          <p:attrName>style.visibility</p:attrName>
                                        </p:attrNameLst>
                                      </p:cBhvr>
                                      <p:to>
                                        <p:strVal val="hidden"/>
                                      </p:to>
                                    </p:set>
                                  </p:childTnLst>
                                </p:cTn>
                              </p:par>
                              <p:par>
                                <p:cTn id="10" presetID="22" presetClass="entr" presetSubtype="1" fill="hold" nodeType="withEffect">
                                  <p:stCondLst>
                                    <p:cond delay="0"/>
                                  </p:stCondLst>
                                  <p:childTnLst>
                                    <p:set>
                                      <p:cBhvr>
                                        <p:cTn id="11" dur="1" fill="hold">
                                          <p:stCondLst>
                                            <p:cond delay="0"/>
                                          </p:stCondLst>
                                        </p:cTn>
                                        <p:tgtEl>
                                          <p:spTgt spid="8207"/>
                                        </p:tgtEl>
                                        <p:attrNameLst>
                                          <p:attrName>style.visibility</p:attrName>
                                        </p:attrNameLst>
                                      </p:cBhvr>
                                      <p:to>
                                        <p:strVal val="visible"/>
                                      </p:to>
                                    </p:set>
                                    <p:animEffect transition="in" filter="wipe(up)">
                                      <p:cBhvr>
                                        <p:cTn id="12" dur="5000"/>
                                        <p:tgtEl>
                                          <p:spTgt spid="820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82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1" name="Rectangle 33"/>
          <p:cNvSpPr>
            <a:spLocks noChangeArrowheads="1"/>
          </p:cNvSpPr>
          <p:nvPr/>
        </p:nvSpPr>
        <p:spPr bwMode="auto">
          <a:xfrm>
            <a:off x="107504" y="346139"/>
            <a:ext cx="8234362" cy="597215"/>
          </a:xfrm>
          <a:prstGeom prst="rect">
            <a:avLst/>
          </a:prstGeom>
          <a:noFill/>
          <a:ln>
            <a:noFill/>
          </a:ln>
          <a:effectLst/>
          <a:extLst>
            <a:ext uri="{909E8E84-426E-40DD-AFC4-6F175D3DCCD1}">
              <a14:hiddenFill xmlns:a14="http://schemas.microsoft.com/office/drawing/2010/main">
                <a:solidFill>
                  <a:schemeClr val="bg1">
                    <a:alpha val="61176"/>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spcBef>
                <a:spcPct val="0"/>
              </a:spcBef>
              <a:buFontTx/>
              <a:buNone/>
            </a:pPr>
            <a:r>
              <a:rPr lang="en-US" altLang="zh-CN" sz="2800" b="1" dirty="0"/>
              <a:t>     </a:t>
            </a:r>
            <a:r>
              <a:rPr lang="zh-CN" altLang="en-US" sz="2800" b="1" dirty="0"/>
              <a:t>学习风格</a:t>
            </a:r>
            <a:endParaRPr lang="en-US" altLang="zh-CN" sz="2800" b="1" dirty="0"/>
          </a:p>
        </p:txBody>
      </p:sp>
      <p:sp>
        <p:nvSpPr>
          <p:cNvPr id="2" name="文本框 1"/>
          <p:cNvSpPr txBox="1"/>
          <p:nvPr/>
        </p:nvSpPr>
        <p:spPr>
          <a:xfrm>
            <a:off x="2123728" y="1196752"/>
            <a:ext cx="6984776" cy="2357825"/>
          </a:xfrm>
          <a:prstGeom prst="rect">
            <a:avLst/>
          </a:prstGeom>
          <a:noFill/>
        </p:spPr>
        <p:txBody>
          <a:bodyPr wrap="square" rtlCol="0">
            <a:spAutoFit/>
          </a:bodyPr>
          <a:lstStyle/>
          <a:p>
            <a:pPr marL="342900" indent="-342900">
              <a:lnSpc>
                <a:spcPts val="3600"/>
              </a:lnSpc>
              <a:buFont typeface="Arial" panose="020B0704020202020204" pitchFamily="34" charset="0"/>
              <a:buChar char="•"/>
            </a:pPr>
            <a:r>
              <a:rPr lang="zh-CN" altLang="en-US" b="1" dirty="0"/>
              <a:t>动态型学习者 🏃‍♂️</a:t>
            </a:r>
            <a:endParaRPr lang="zh-CN" altLang="en-US" b="1" dirty="0"/>
          </a:p>
          <a:p>
            <a:pPr>
              <a:lnSpc>
                <a:spcPts val="3600"/>
              </a:lnSpc>
            </a:pPr>
            <a:r>
              <a:rPr lang="en-US" altLang="zh-CN" b="1" dirty="0"/>
              <a:t>       </a:t>
            </a:r>
            <a:r>
              <a:rPr lang="zh-CN" altLang="en-US" dirty="0"/>
              <a:t>偏好动手实践、互动体验</a:t>
            </a:r>
            <a:endParaRPr lang="zh-CN" altLang="en-US" dirty="0"/>
          </a:p>
          <a:p>
            <a:pPr marL="342900" indent="-342900">
              <a:lnSpc>
                <a:spcPts val="3600"/>
              </a:lnSpc>
              <a:buFont typeface="Arial" panose="020B0704020202020204" pitchFamily="34" charset="0"/>
              <a:buChar char="•"/>
            </a:pPr>
            <a:endParaRPr lang="zh-CN" altLang="en-US" b="1" dirty="0"/>
          </a:p>
          <a:p>
            <a:pPr marL="342900" indent="-342900">
              <a:lnSpc>
                <a:spcPts val="3600"/>
              </a:lnSpc>
              <a:buFont typeface="Arial" panose="020B0704020202020204" pitchFamily="34" charset="0"/>
              <a:buChar char="•"/>
            </a:pPr>
            <a:r>
              <a:rPr lang="zh-CN" altLang="en-US" b="1" dirty="0"/>
              <a:t>视觉型学习者 👀</a:t>
            </a:r>
            <a:endParaRPr lang="zh-CN" altLang="en-US" b="1" dirty="0"/>
          </a:p>
          <a:p>
            <a:pPr>
              <a:lnSpc>
                <a:spcPts val="3600"/>
              </a:lnSpc>
            </a:pPr>
            <a:r>
              <a:rPr lang="zh-CN" altLang="en-US" b="1" dirty="0"/>
              <a:t>       </a:t>
            </a:r>
            <a:r>
              <a:rPr lang="zh-CN" altLang="en-US" dirty="0"/>
              <a:t>依赖图像、图表、多媒体辅助</a:t>
            </a:r>
            <a:endParaRPr lang="zh-CN" altLang="en-US" dirty="0"/>
          </a:p>
        </p:txBody>
      </p:sp>
      <p:sp>
        <p:nvSpPr>
          <p:cNvPr id="3" name="文本框 2"/>
          <p:cNvSpPr txBox="1"/>
          <p:nvPr/>
        </p:nvSpPr>
        <p:spPr>
          <a:xfrm>
            <a:off x="899592" y="3956192"/>
            <a:ext cx="7704856" cy="2554545"/>
          </a:xfrm>
          <a:prstGeom prst="rect">
            <a:avLst/>
          </a:prstGeom>
          <a:noFill/>
        </p:spPr>
        <p:txBody>
          <a:bodyPr wrap="square" rtlCol="0">
            <a:spAutoFit/>
          </a:bodyPr>
          <a:lstStyle/>
          <a:p>
            <a:pPr algn="ctr"/>
            <a:r>
              <a:rPr lang="zh-CN" altLang="en-US" sz="3200" b="1" dirty="0">
                <a:solidFill>
                  <a:schemeClr val="bg1"/>
                </a:solidFill>
                <a:latin typeface="+mj-lt"/>
              </a:rPr>
              <a:t>小组合作 角色分工</a:t>
            </a:r>
            <a:endParaRPr lang="en-US" altLang="zh-CN" sz="3200" b="1" dirty="0">
              <a:solidFill>
                <a:schemeClr val="bg1"/>
              </a:solidFill>
              <a:latin typeface="+mj-lt"/>
            </a:endParaRPr>
          </a:p>
          <a:p>
            <a:pPr algn="ctr"/>
            <a:r>
              <a:rPr lang="en-US" altLang="zh-CN" sz="3200" b="1" dirty="0">
                <a:solidFill>
                  <a:schemeClr val="bg1"/>
                </a:solidFill>
                <a:latin typeface="+mj-lt"/>
              </a:rPr>
              <a:t>+</a:t>
            </a:r>
            <a:endParaRPr lang="zh-CN" altLang="en-US" sz="3200" b="1" dirty="0">
              <a:solidFill>
                <a:schemeClr val="bg1"/>
              </a:solidFill>
              <a:latin typeface="+mj-lt"/>
            </a:endParaRPr>
          </a:p>
          <a:p>
            <a:pPr algn="ctr"/>
            <a:r>
              <a:rPr lang="zh-CN" altLang="en-US" sz="3200" b="1" dirty="0">
                <a:solidFill>
                  <a:schemeClr val="bg1"/>
                </a:solidFill>
                <a:latin typeface="+mj-lt"/>
              </a:rPr>
              <a:t>实践操作 化学实验与手工制作</a:t>
            </a:r>
            <a:endParaRPr lang="en-US" altLang="zh-CN" sz="3200" b="1" dirty="0">
              <a:solidFill>
                <a:schemeClr val="bg1"/>
              </a:solidFill>
              <a:latin typeface="+mj-lt"/>
            </a:endParaRPr>
          </a:p>
          <a:p>
            <a:pPr algn="ctr"/>
            <a:r>
              <a:rPr lang="en-US" altLang="zh-CN" sz="3200" b="1" dirty="0">
                <a:solidFill>
                  <a:schemeClr val="bg1"/>
                </a:solidFill>
                <a:latin typeface="+mj-lt"/>
              </a:rPr>
              <a:t>+</a:t>
            </a:r>
            <a:endParaRPr lang="zh-CN" altLang="en-US" sz="3200" b="1" dirty="0">
              <a:solidFill>
                <a:schemeClr val="bg1"/>
              </a:solidFill>
              <a:latin typeface="+mj-lt"/>
            </a:endParaRPr>
          </a:p>
          <a:p>
            <a:pPr algn="ctr"/>
            <a:r>
              <a:rPr lang="zh-CN" altLang="en-US" sz="3200" b="1" dirty="0">
                <a:solidFill>
                  <a:schemeClr val="bg1"/>
                </a:solidFill>
                <a:latin typeface="+mj-lt"/>
              </a:rPr>
              <a:t>多媒体辅助 视频、动画</a:t>
            </a:r>
            <a:endParaRPr lang="zh-CN" altLang="en-US" sz="3200" b="1"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1" name="Rectangle 33"/>
          <p:cNvSpPr>
            <a:spLocks noChangeArrowheads="1"/>
          </p:cNvSpPr>
          <p:nvPr/>
        </p:nvSpPr>
        <p:spPr bwMode="auto">
          <a:xfrm>
            <a:off x="107504" y="346139"/>
            <a:ext cx="8234362" cy="597215"/>
          </a:xfrm>
          <a:prstGeom prst="rect">
            <a:avLst/>
          </a:prstGeom>
          <a:noFill/>
          <a:ln>
            <a:noFill/>
          </a:ln>
          <a:effectLst/>
          <a:extLst>
            <a:ext uri="{909E8E84-426E-40DD-AFC4-6F175D3DCCD1}">
              <a14:hiddenFill xmlns:a14="http://schemas.microsoft.com/office/drawing/2010/main">
                <a:solidFill>
                  <a:schemeClr val="bg1">
                    <a:alpha val="61176"/>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spcBef>
                <a:spcPct val="0"/>
              </a:spcBef>
              <a:buFontTx/>
              <a:buNone/>
            </a:pPr>
            <a:r>
              <a:rPr lang="en-US" altLang="zh-CN" sz="2800" b="1" dirty="0"/>
              <a:t>     </a:t>
            </a:r>
            <a:r>
              <a:rPr lang="zh-CN" altLang="en-US" sz="2800" b="1" dirty="0"/>
              <a:t>学习动机</a:t>
            </a:r>
            <a:endParaRPr lang="en-US" altLang="zh-CN" sz="2800" b="1" dirty="0"/>
          </a:p>
        </p:txBody>
      </p:sp>
      <p:sp>
        <p:nvSpPr>
          <p:cNvPr id="2" name="文本框 1"/>
          <p:cNvSpPr txBox="1"/>
          <p:nvPr/>
        </p:nvSpPr>
        <p:spPr>
          <a:xfrm>
            <a:off x="827584" y="1556792"/>
            <a:ext cx="6984776" cy="3281155"/>
          </a:xfrm>
          <a:prstGeom prst="rect">
            <a:avLst/>
          </a:prstGeom>
          <a:noFill/>
        </p:spPr>
        <p:txBody>
          <a:bodyPr wrap="square" rtlCol="0">
            <a:spAutoFit/>
          </a:bodyPr>
          <a:lstStyle/>
          <a:p>
            <a:pPr marL="342900" indent="-342900">
              <a:lnSpc>
                <a:spcPts val="3600"/>
              </a:lnSpc>
              <a:buFont typeface="Arial" panose="020B0704020202020204" pitchFamily="34" charset="0"/>
              <a:buChar char="•"/>
            </a:pPr>
            <a:r>
              <a:rPr lang="zh-CN" altLang="en-US" b="1" dirty="0"/>
              <a:t>学生希望了解如何运用现代科技手段解决文物保护实际问题。</a:t>
            </a:r>
            <a:endParaRPr lang="en-US" altLang="zh-CN" b="1" dirty="0"/>
          </a:p>
          <a:p>
            <a:pPr marL="342900" indent="-342900">
              <a:lnSpc>
                <a:spcPts val="3600"/>
              </a:lnSpc>
              <a:buFont typeface="Arial" panose="020B0704020202020204" pitchFamily="34" charset="0"/>
              <a:buChar char="•"/>
            </a:pPr>
            <a:r>
              <a:rPr lang="zh-CN" altLang="en-US" b="1" dirty="0"/>
              <a:t>学生具备基础理化知识，但缺乏实践经验和跨学科应用能力。</a:t>
            </a:r>
            <a:endParaRPr lang="en-US" altLang="zh-CN" b="1" dirty="0"/>
          </a:p>
          <a:p>
            <a:pPr marL="342900" indent="-342900">
              <a:lnSpc>
                <a:spcPts val="3600"/>
              </a:lnSpc>
              <a:buFont typeface="Arial" panose="020B0704020202020204" pitchFamily="34" charset="0"/>
              <a:buChar char="•"/>
            </a:pPr>
            <a:r>
              <a:rPr lang="zh-CN" altLang="en-US" b="1" dirty="0"/>
              <a:t>课程通过智能设备制作等实践环节，满足学生对传感器、开发板等前沿技术的好奇心，有效提升其动手能力和学习积极性。</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1" name="Rectangle 33"/>
          <p:cNvSpPr>
            <a:spLocks noChangeArrowheads="1"/>
          </p:cNvSpPr>
          <p:nvPr/>
        </p:nvSpPr>
        <p:spPr bwMode="auto">
          <a:xfrm>
            <a:off x="454819" y="332656"/>
            <a:ext cx="8234362" cy="597215"/>
          </a:xfrm>
          <a:prstGeom prst="rect">
            <a:avLst/>
          </a:prstGeom>
          <a:noFill/>
          <a:ln>
            <a:noFill/>
          </a:ln>
          <a:effectLst/>
          <a:extLst>
            <a:ext uri="{909E8E84-426E-40DD-AFC4-6F175D3DCCD1}">
              <a14:hiddenFill xmlns:a14="http://schemas.microsoft.com/office/drawing/2010/main">
                <a:solidFill>
                  <a:schemeClr val="bg1">
                    <a:alpha val="61176"/>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spcBef>
                <a:spcPct val="0"/>
              </a:spcBef>
              <a:buFontTx/>
              <a:buNone/>
            </a:pPr>
            <a:r>
              <a:rPr lang="zh-CN" altLang="en-US" sz="2800" b="1" dirty="0"/>
              <a:t>学习的激励机制</a:t>
            </a:r>
            <a:endParaRPr lang="en-US" altLang="zh-CN" sz="2800" b="1" dirty="0"/>
          </a:p>
        </p:txBody>
      </p:sp>
      <p:sp>
        <p:nvSpPr>
          <p:cNvPr id="2" name="文本框 1"/>
          <p:cNvSpPr txBox="1"/>
          <p:nvPr/>
        </p:nvSpPr>
        <p:spPr>
          <a:xfrm>
            <a:off x="1547664" y="1484784"/>
            <a:ext cx="6984776" cy="3742819"/>
          </a:xfrm>
          <a:prstGeom prst="rect">
            <a:avLst/>
          </a:prstGeom>
          <a:noFill/>
        </p:spPr>
        <p:txBody>
          <a:bodyPr wrap="square" rtlCol="0">
            <a:spAutoFit/>
          </a:bodyPr>
          <a:lstStyle/>
          <a:p>
            <a:pPr>
              <a:lnSpc>
                <a:spcPts val="3600"/>
              </a:lnSpc>
            </a:pPr>
            <a:r>
              <a:rPr lang="en-US" altLang="zh-CN" b="1" dirty="0"/>
              <a:t>1.</a:t>
            </a:r>
            <a:r>
              <a:rPr lang="zh-CN" altLang="en-US" b="1" dirty="0"/>
              <a:t>小组合作机制</a:t>
            </a:r>
            <a:endParaRPr lang="en-US" altLang="zh-CN" b="1" dirty="0"/>
          </a:p>
          <a:p>
            <a:pPr>
              <a:lnSpc>
                <a:spcPts val="3600"/>
              </a:lnSpc>
            </a:pPr>
            <a:r>
              <a:rPr lang="en-US" altLang="zh-CN" b="1" dirty="0"/>
              <a:t>	</a:t>
            </a:r>
            <a:r>
              <a:rPr lang="zh-CN" altLang="en-US" dirty="0"/>
              <a:t>角色扮演：文物专家</a:t>
            </a:r>
            <a:r>
              <a:rPr lang="en-US" altLang="zh-CN" dirty="0"/>
              <a:t>/</a:t>
            </a:r>
            <a:r>
              <a:rPr lang="zh-CN" altLang="en-US" dirty="0"/>
              <a:t>科技员</a:t>
            </a:r>
            <a:r>
              <a:rPr lang="en-US" altLang="zh-CN" dirty="0"/>
              <a:t>/</a:t>
            </a:r>
            <a:r>
              <a:rPr lang="zh-CN" altLang="en-US" dirty="0"/>
              <a:t>宣传员等</a:t>
            </a:r>
            <a:endParaRPr lang="zh-CN" altLang="en-US" dirty="0"/>
          </a:p>
          <a:p>
            <a:pPr>
              <a:lnSpc>
                <a:spcPts val="3600"/>
              </a:lnSpc>
            </a:pPr>
            <a:r>
              <a:rPr lang="en-US" altLang="zh-CN" dirty="0"/>
              <a:t>	</a:t>
            </a:r>
            <a:r>
              <a:rPr lang="zh-CN" altLang="en-US" dirty="0"/>
              <a:t>小组任务：分工协作达成目标</a:t>
            </a:r>
            <a:endParaRPr lang="zh-CN" altLang="en-US" dirty="0"/>
          </a:p>
          <a:p>
            <a:pPr>
              <a:lnSpc>
                <a:spcPts val="3600"/>
              </a:lnSpc>
            </a:pPr>
            <a:r>
              <a:rPr lang="en-US" altLang="zh-CN" b="1" dirty="0"/>
              <a:t>2.</a:t>
            </a:r>
            <a:r>
              <a:rPr lang="zh-CN" altLang="en-US" b="1" dirty="0"/>
              <a:t>实时跟踪检测机制</a:t>
            </a:r>
            <a:endParaRPr lang="en-US" altLang="zh-CN" b="1" dirty="0"/>
          </a:p>
          <a:p>
            <a:pPr>
              <a:lnSpc>
                <a:spcPts val="3600"/>
              </a:lnSpc>
            </a:pPr>
            <a:r>
              <a:rPr lang="en-US" altLang="zh-CN" b="1" dirty="0"/>
              <a:t>	</a:t>
            </a:r>
            <a:r>
              <a:rPr lang="zh-CN" altLang="en-US" dirty="0"/>
              <a:t>阶段任务</a:t>
            </a:r>
            <a:r>
              <a:rPr lang="en-US" altLang="zh-CN" dirty="0"/>
              <a:t>+</a:t>
            </a:r>
            <a:r>
              <a:rPr lang="zh-CN" altLang="en-US" dirty="0"/>
              <a:t>进度追踪</a:t>
            </a:r>
            <a:endParaRPr lang="zh-CN" altLang="en-US" dirty="0"/>
          </a:p>
          <a:p>
            <a:pPr>
              <a:lnSpc>
                <a:spcPts val="3600"/>
              </a:lnSpc>
            </a:pPr>
            <a:r>
              <a:rPr lang="en-US" altLang="zh-CN" dirty="0"/>
              <a:t>	</a:t>
            </a:r>
            <a:r>
              <a:rPr lang="zh-CN" altLang="en-US" dirty="0"/>
              <a:t>教师实时反馈与指导</a:t>
            </a:r>
            <a:endParaRPr lang="zh-CN" altLang="en-US" dirty="0"/>
          </a:p>
          <a:p>
            <a:pPr>
              <a:lnSpc>
                <a:spcPts val="3600"/>
              </a:lnSpc>
            </a:pPr>
            <a:r>
              <a:rPr lang="en-US" altLang="zh-CN" b="1" dirty="0"/>
              <a:t>3. </a:t>
            </a:r>
            <a:r>
              <a:rPr lang="zh-CN" altLang="en-US" b="1" dirty="0"/>
              <a:t>成果升华</a:t>
            </a:r>
            <a:endParaRPr lang="zh-CN" altLang="en-US" b="1" dirty="0"/>
          </a:p>
          <a:p>
            <a:pPr>
              <a:lnSpc>
                <a:spcPts val="3600"/>
              </a:lnSpc>
            </a:pPr>
            <a:r>
              <a:rPr lang="en-US" altLang="zh-CN" b="1" dirty="0"/>
              <a:t>	</a:t>
            </a:r>
            <a:r>
              <a:rPr lang="zh-CN" altLang="en-US" dirty="0"/>
              <a:t>智能文物箱功能展示</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0" y="404813"/>
            <a:ext cx="8316913" cy="792162"/>
          </a:xfrm>
          <a:prstGeom prst="rect">
            <a:avLst/>
          </a:prstGeom>
          <a:solidFill>
            <a:srgbClr val="836036">
              <a:alpha val="9411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9459"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8"/>
          <p:cNvSpPr>
            <a:spLocks noGrp="1" noChangeArrowheads="1"/>
          </p:cNvSpPr>
          <p:nvPr>
            <p:ph type="body" idx="1"/>
          </p:nvPr>
        </p:nvSpPr>
        <p:spPr>
          <a:xfrm>
            <a:off x="539552" y="1700808"/>
            <a:ext cx="8229600" cy="4525962"/>
          </a:xfrm>
        </p:spPr>
        <p:txBody>
          <a:bodyPr/>
          <a:lstStyle/>
          <a:p>
            <a:pPr marL="0" indent="0">
              <a:buNone/>
            </a:pPr>
            <a:r>
              <a:rPr lang="zh-CN" altLang="en-US" sz="2000" b="1" dirty="0"/>
              <a:t>（一）知识与技能</a:t>
            </a:r>
            <a:endParaRPr lang="zh-CN" altLang="en-US" sz="2000" b="1" dirty="0"/>
          </a:p>
          <a:p>
            <a:pPr marL="0" indent="0">
              <a:lnSpc>
                <a:spcPct val="150000"/>
              </a:lnSpc>
              <a:buNone/>
            </a:pPr>
            <a:r>
              <a:rPr lang="en-US" altLang="zh-CN" sz="1800" dirty="0"/>
              <a:t>1.</a:t>
            </a:r>
            <a:r>
              <a:rPr lang="zh-CN" altLang="en-US" sz="1800" dirty="0"/>
              <a:t>学生通过</a:t>
            </a:r>
            <a:r>
              <a:rPr lang="en-US" altLang="zh-CN" sz="1800" dirty="0"/>
              <a:t>10</a:t>
            </a:r>
            <a:r>
              <a:rPr lang="zh-CN" altLang="en-US" sz="1800" dirty="0"/>
              <a:t>课时的实验探究与工程设计，能够准确解释铜、铁、银、铅等金属的氧化反应机理及其产物特性（如唐代铜绿、宋代铁锈的化学组成）；</a:t>
            </a:r>
            <a:endParaRPr lang="zh-CN" altLang="en-US" sz="1800" dirty="0"/>
          </a:p>
          <a:p>
            <a:pPr marL="0" indent="0">
              <a:lnSpc>
                <a:spcPct val="150000"/>
              </a:lnSpc>
              <a:buNone/>
            </a:pPr>
            <a:r>
              <a:rPr lang="en-US" altLang="zh-CN" sz="1800" dirty="0"/>
              <a:t>2.</a:t>
            </a:r>
            <a:r>
              <a:rPr lang="zh-CN" altLang="en-US" sz="1800" dirty="0"/>
              <a:t>能结合化学方程式正确说明柠檬酸、维生素</a:t>
            </a:r>
            <a:r>
              <a:rPr lang="en-US" altLang="zh-CN" sz="1800" dirty="0"/>
              <a:t>C</a:t>
            </a:r>
            <a:r>
              <a:rPr lang="zh-CN" altLang="en-US" sz="1800" dirty="0"/>
              <a:t>等还原剂的电子转移机制；</a:t>
            </a:r>
            <a:endParaRPr lang="zh-CN" altLang="en-US" sz="1800" dirty="0"/>
          </a:p>
          <a:p>
            <a:pPr marL="0" indent="0">
              <a:lnSpc>
                <a:spcPct val="150000"/>
              </a:lnSpc>
              <a:buNone/>
            </a:pPr>
            <a:r>
              <a:rPr lang="en-US" altLang="zh-CN" sz="1800" dirty="0"/>
              <a:t>3.</a:t>
            </a:r>
            <a:r>
              <a:rPr lang="zh-CN" altLang="en-US" sz="1800" dirty="0"/>
              <a:t>学生能独立完成温湿度传感器（</a:t>
            </a:r>
            <a:r>
              <a:rPr lang="en-US" altLang="zh-CN" sz="1800" dirty="0"/>
              <a:t>DHT11</a:t>
            </a:r>
            <a:r>
              <a:rPr lang="zh-CN" altLang="en-US" sz="1800" dirty="0"/>
              <a:t>）与</a:t>
            </a:r>
            <a:r>
              <a:rPr lang="en-US" altLang="zh-CN" sz="1800" dirty="0"/>
              <a:t>Arduino</a:t>
            </a:r>
            <a:r>
              <a:rPr lang="zh-CN" altLang="en-US" sz="1800" dirty="0"/>
              <a:t>开发板的物理连接，编写基础监测代码（如湿度</a:t>
            </a:r>
            <a:r>
              <a:rPr lang="en-US" altLang="zh-CN" sz="1800" dirty="0"/>
              <a:t>&gt;60%</a:t>
            </a:r>
            <a:r>
              <a:rPr lang="zh-CN" altLang="en-US" sz="1800" dirty="0"/>
              <a:t>触发蜂鸣器）；</a:t>
            </a:r>
            <a:endParaRPr lang="zh-CN" altLang="en-US" sz="1800" dirty="0"/>
          </a:p>
          <a:p>
            <a:pPr marL="0" indent="0">
              <a:lnSpc>
                <a:spcPct val="150000"/>
              </a:lnSpc>
              <a:buNone/>
            </a:pPr>
            <a:r>
              <a:rPr lang="en-US" altLang="zh-CN" sz="1800" dirty="0"/>
              <a:t>4.</a:t>
            </a:r>
            <a:r>
              <a:rPr lang="zh-CN" altLang="en-US" sz="1800" dirty="0"/>
              <a:t>针对不同朝代钱币材质（铜锡合金、含铅钱币等）选择适当的修复方案，基本达到博物馆级文物保护的技术标准。</a:t>
            </a:r>
            <a:endParaRPr lang="zh-CN" altLang="en-US" sz="1800" dirty="0"/>
          </a:p>
          <a:p>
            <a:pPr marL="0" indent="0">
              <a:buNone/>
            </a:pPr>
            <a:endParaRPr lang="zh-CN" altLang="en-US" sz="2000" dirty="0"/>
          </a:p>
          <a:p>
            <a:pPr marL="457200" lvl="1" indent="0" eaLnBrk="1" hangingPunct="1">
              <a:buNone/>
            </a:pPr>
            <a:endParaRPr lang="en-US" altLang="zh-CN" sz="2000" dirty="0">
              <a:latin typeface="楷体_GB2312" pitchFamily="49" charset="-122"/>
            </a:endParaRPr>
          </a:p>
        </p:txBody>
      </p:sp>
      <p:sp>
        <p:nvSpPr>
          <p:cNvPr id="14346" name="Rectangle 10"/>
          <p:cNvSpPr>
            <a:spLocks noGrp="1" noChangeArrowheads="1"/>
          </p:cNvSpPr>
          <p:nvPr>
            <p:ph type="title"/>
          </p:nvPr>
        </p:nvSpPr>
        <p:spPr>
          <a:xfrm>
            <a:off x="1979712" y="229394"/>
            <a:ext cx="8229600" cy="1143000"/>
          </a:xfrm>
        </p:spPr>
        <p:txBody>
          <a:bodyPr/>
          <a:lstStyle/>
          <a:p>
            <a:pPr algn="l" eaLnBrk="1" hangingPunct="1"/>
            <a:r>
              <a:rPr lang="en-US" altLang="zh-CN" sz="3600" b="1" dirty="0">
                <a:solidFill>
                  <a:schemeClr val="bg1"/>
                </a:solidFill>
                <a:ea typeface="黑体" panose="02010609060101010101" pitchFamily="49" charset="-122"/>
              </a:rPr>
              <a:t>S—</a:t>
            </a:r>
            <a:r>
              <a:rPr lang="zh-CN" altLang="en-US" sz="3600" b="1" dirty="0">
                <a:solidFill>
                  <a:schemeClr val="bg1"/>
                </a:solidFill>
                <a:ea typeface="黑体" panose="02010609060101010101" pitchFamily="49" charset="-122"/>
              </a:rPr>
              <a:t>阐明学习目标</a:t>
            </a:r>
            <a:endParaRPr lang="zh-CN" altLang="en-US" sz="3600" b="1" dirty="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left)">
                                      <p:cBhvr>
                                        <p:cTn id="7" dur="500"/>
                                        <p:tgtEl>
                                          <p:spTgt spid="14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wipe(left)">
                                      <p:cBhvr>
                                        <p:cTn id="10"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nimBg="1"/>
      <p:bldP spid="143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0" y="404813"/>
            <a:ext cx="8316913" cy="792162"/>
          </a:xfrm>
          <a:prstGeom prst="rect">
            <a:avLst/>
          </a:prstGeom>
          <a:solidFill>
            <a:srgbClr val="836036">
              <a:alpha val="9411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30000"/>
              </a:lnSpc>
              <a:spcBef>
                <a:spcPct val="20000"/>
              </a:spcBef>
              <a:buChar char="•"/>
              <a:defRPr sz="2400">
                <a:solidFill>
                  <a:schemeClr val="tx1"/>
                </a:solidFill>
                <a:latin typeface="Arial" panose="020B0704020202020204" pitchFamily="34" charset="0"/>
                <a:ea typeface="楷体_GB2312" pitchFamily="49" charset="-122"/>
              </a:defRPr>
            </a:lvl1pPr>
            <a:lvl2pPr marL="742950" indent="-285750">
              <a:lnSpc>
                <a:spcPct val="130000"/>
              </a:lnSpc>
              <a:spcBef>
                <a:spcPct val="20000"/>
              </a:spcBef>
              <a:buChar char="–"/>
              <a:defRPr sz="2400">
                <a:solidFill>
                  <a:schemeClr val="tx1"/>
                </a:solidFill>
                <a:latin typeface="Arial" panose="020B0704020202020204" pitchFamily="34" charset="0"/>
                <a:ea typeface="楷体_GB2312" pitchFamily="49" charset="-122"/>
              </a:defRPr>
            </a:lvl2pPr>
            <a:lvl3pPr marL="11430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3pPr>
            <a:lvl4pPr marL="16002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4pPr>
            <a:lvl5pPr marL="2057400" indent="-228600">
              <a:lnSpc>
                <a:spcPct val="130000"/>
              </a:lnSpc>
              <a:spcBef>
                <a:spcPct val="20000"/>
              </a:spcBef>
              <a:buChar char="»"/>
              <a:defRPr sz="2400">
                <a:solidFill>
                  <a:schemeClr val="tx1"/>
                </a:solidFill>
                <a:latin typeface="Arial" panose="020B0704020202020204" pitchFamily="34" charset="0"/>
                <a:ea typeface="楷体_GB2312" pitchFamily="49" charset="-122"/>
              </a:defRPr>
            </a:lvl5pPr>
            <a:lvl6pPr marL="25146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6pPr>
            <a:lvl7pPr marL="29718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7pPr>
            <a:lvl8pPr marL="34290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8pPr>
            <a:lvl9pPr marL="3886200" indent="-228600" eaLnBrk="0" fontAlgn="base" hangingPunct="0">
              <a:lnSpc>
                <a:spcPct val="130000"/>
              </a:lnSpc>
              <a:spcBef>
                <a:spcPct val="20000"/>
              </a:spcBef>
              <a:spcAft>
                <a:spcPct val="0"/>
              </a:spcAft>
              <a:buChar char="»"/>
              <a:defRPr sz="2400">
                <a:solidFill>
                  <a:schemeClr val="tx1"/>
                </a:solidFill>
                <a:latin typeface="Arial" panose="020B0704020202020204" pitchFamily="34" charset="0"/>
                <a:ea typeface="楷体_GB2312" pitchFamily="49" charset="-122"/>
              </a:defRPr>
            </a:lvl9pPr>
          </a:lstStyle>
          <a:p>
            <a:pPr eaLnBrk="1" hangingPunct="1">
              <a:lnSpc>
                <a:spcPct val="100000"/>
              </a:lnSpc>
              <a:spcBef>
                <a:spcPct val="0"/>
              </a:spcBef>
              <a:buFontTx/>
              <a:buNone/>
            </a:pPr>
            <a:endParaRPr lang="zh-CN" altLang="en-US"/>
          </a:p>
        </p:txBody>
      </p:sp>
      <p:pic>
        <p:nvPicPr>
          <p:cNvPr id="19459"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0"/>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8"/>
          <p:cNvSpPr>
            <a:spLocks noGrp="1" noChangeArrowheads="1"/>
          </p:cNvSpPr>
          <p:nvPr>
            <p:ph type="body" idx="1"/>
          </p:nvPr>
        </p:nvSpPr>
        <p:spPr>
          <a:xfrm>
            <a:off x="611560" y="1759744"/>
            <a:ext cx="8229600" cy="4525962"/>
          </a:xfrm>
        </p:spPr>
        <p:txBody>
          <a:bodyPr/>
          <a:lstStyle/>
          <a:p>
            <a:pPr marL="0" indent="0">
              <a:buNone/>
            </a:pPr>
            <a:r>
              <a:rPr lang="zh-CN" altLang="en-US" sz="2000" b="1" dirty="0"/>
              <a:t>（二）过程与方法</a:t>
            </a:r>
            <a:endParaRPr lang="zh-CN" altLang="en-US" sz="2000" b="1" dirty="0"/>
          </a:p>
          <a:p>
            <a:pPr marL="0" indent="0">
              <a:lnSpc>
                <a:spcPct val="150000"/>
              </a:lnSpc>
              <a:buNone/>
            </a:pPr>
            <a:r>
              <a:rPr lang="zh-CN" altLang="en-US" sz="1800" dirty="0"/>
              <a:t>在小组协作与智能体辅助的学习环境下，学生将系统运用科学探究方法完成文物修复项目。包括：</a:t>
            </a:r>
            <a:endParaRPr lang="zh-CN" altLang="en-US" sz="1800" dirty="0"/>
          </a:p>
          <a:p>
            <a:pPr marL="0" indent="0">
              <a:lnSpc>
                <a:spcPct val="150000"/>
              </a:lnSpc>
              <a:buNone/>
            </a:pPr>
            <a:r>
              <a:rPr lang="en-US" altLang="zh-CN" sz="1800" dirty="0"/>
              <a:t>1.</a:t>
            </a:r>
            <a:r>
              <a:rPr lang="zh-CN" altLang="en-US" sz="1800" dirty="0"/>
              <a:t>设计至少</a:t>
            </a:r>
            <a:r>
              <a:rPr lang="en-US" altLang="zh-CN" sz="1800" dirty="0"/>
              <a:t>3</a:t>
            </a:r>
            <a:r>
              <a:rPr lang="zh-CN" altLang="en-US" sz="1800" dirty="0"/>
              <a:t>组对照实验验证氧气、水分、盐分等变量对锈蚀的影响；</a:t>
            </a:r>
            <a:endParaRPr lang="zh-CN" altLang="en-US" sz="1800" dirty="0"/>
          </a:p>
          <a:p>
            <a:pPr marL="0" indent="0">
              <a:lnSpc>
                <a:spcPct val="150000"/>
              </a:lnSpc>
              <a:buNone/>
            </a:pPr>
            <a:r>
              <a:rPr lang="en-US" altLang="zh-CN" sz="1800" dirty="0"/>
              <a:t>2.</a:t>
            </a:r>
            <a:r>
              <a:rPr lang="zh-CN" altLang="en-US" sz="1800" dirty="0"/>
              <a:t>制作文物保护箱，要能几乎复现设计图纸，通过烟雾发生器测试密封性；</a:t>
            </a:r>
            <a:endParaRPr lang="zh-CN" altLang="en-US" sz="1800" dirty="0"/>
          </a:p>
          <a:p>
            <a:pPr marL="0" indent="0">
              <a:lnSpc>
                <a:spcPct val="150000"/>
              </a:lnSpc>
              <a:buNone/>
            </a:pPr>
            <a:r>
              <a:rPr lang="en-US" altLang="zh-CN" sz="1800" dirty="0"/>
              <a:t>3.</a:t>
            </a:r>
            <a:r>
              <a:rPr lang="zh-CN" altLang="en-US" sz="1800" dirty="0"/>
              <a:t>使用色差仪、表面粗糙度测试仪等工具量化分析古今修复技术差异（如醋洗法与现代螯合剂的效果对比），需要有合理的量化数据；</a:t>
            </a:r>
            <a:endParaRPr lang="zh-CN" altLang="en-US" sz="1800" dirty="0"/>
          </a:p>
          <a:p>
            <a:pPr marL="0" indent="0">
              <a:lnSpc>
                <a:spcPct val="150000"/>
              </a:lnSpc>
              <a:buNone/>
            </a:pPr>
            <a:r>
              <a:rPr lang="en-US" altLang="zh-CN" sz="1800" dirty="0"/>
              <a:t>4.</a:t>
            </a:r>
            <a:r>
              <a:rPr lang="zh-CN" altLang="en-US" sz="1800" dirty="0"/>
              <a:t>形成包含实验数据、优化方案和成本清单的完整项目报告。</a:t>
            </a:r>
            <a:endParaRPr lang="zh-CN" altLang="en-US" sz="1800" dirty="0"/>
          </a:p>
          <a:p>
            <a:pPr marL="0" indent="0">
              <a:buNone/>
            </a:pPr>
            <a:endParaRPr lang="zh-CN" altLang="en-US" sz="2000" dirty="0"/>
          </a:p>
          <a:p>
            <a:pPr marL="457200" lvl="1" indent="0" eaLnBrk="1" hangingPunct="1">
              <a:buNone/>
            </a:pPr>
            <a:endParaRPr lang="en-US" altLang="zh-CN" sz="2000" dirty="0">
              <a:latin typeface="楷体_GB2312" pitchFamily="49" charset="-122"/>
            </a:endParaRPr>
          </a:p>
        </p:txBody>
      </p:sp>
      <p:sp>
        <p:nvSpPr>
          <p:cNvPr id="14346" name="Rectangle 10"/>
          <p:cNvSpPr>
            <a:spLocks noGrp="1" noChangeArrowheads="1"/>
          </p:cNvSpPr>
          <p:nvPr>
            <p:ph type="title"/>
          </p:nvPr>
        </p:nvSpPr>
        <p:spPr>
          <a:xfrm>
            <a:off x="1979712" y="229394"/>
            <a:ext cx="8229600" cy="1143000"/>
          </a:xfrm>
        </p:spPr>
        <p:txBody>
          <a:bodyPr/>
          <a:lstStyle/>
          <a:p>
            <a:pPr algn="l" eaLnBrk="1" hangingPunct="1"/>
            <a:r>
              <a:rPr lang="en-US" altLang="zh-CN" sz="3600" b="1" dirty="0">
                <a:solidFill>
                  <a:schemeClr val="bg1"/>
                </a:solidFill>
                <a:ea typeface="黑体" panose="02010609060101010101" pitchFamily="49" charset="-122"/>
              </a:rPr>
              <a:t>S—</a:t>
            </a:r>
            <a:r>
              <a:rPr lang="zh-CN" altLang="en-US" sz="3600" b="1" dirty="0">
                <a:solidFill>
                  <a:schemeClr val="bg1"/>
                </a:solidFill>
                <a:ea typeface="黑体" panose="02010609060101010101" pitchFamily="49" charset="-122"/>
              </a:rPr>
              <a:t>阐明学习目标</a:t>
            </a:r>
            <a:endParaRPr lang="zh-CN" altLang="en-US" sz="3600" b="1" dirty="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left)">
                                      <p:cBhvr>
                                        <p:cTn id="7" dur="500"/>
                                        <p:tgtEl>
                                          <p:spTgt spid="14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6"/>
                                        </p:tgtEl>
                                        <p:attrNameLst>
                                          <p:attrName>style.visibility</p:attrName>
                                        </p:attrNameLst>
                                      </p:cBhvr>
                                      <p:to>
                                        <p:strVal val="visible"/>
                                      </p:to>
                                    </p:set>
                                    <p:animEffect transition="in" filter="wipe(left)">
                                      <p:cBhvr>
                                        <p:cTn id="10"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nimBg="1"/>
      <p:bldP spid="14346" grpId="0"/>
    </p:bldLst>
  </p:timing>
</p:sld>
</file>

<file path=ppt/tags/tag1.xml><?xml version="1.0" encoding="utf-8"?>
<p:tagLst xmlns:p="http://schemas.openxmlformats.org/presentationml/2006/main">
  <p:tag name="commondata" val="eyJoZGlkIjoiZWUyNzU3MzQ4OGU3M2Y0YjUyYTVmYjFjMjQ2MzllNjI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8769</Words>
  <Application>WPS 演示</Application>
  <PresentationFormat>全屏显示(4:3)</PresentationFormat>
  <Paragraphs>718</Paragraphs>
  <Slides>43</Slides>
  <Notes>36</Notes>
  <HiddenSlides>0</HiddenSlides>
  <MMClips>2</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43</vt:i4>
      </vt:variant>
    </vt:vector>
  </HeadingPairs>
  <TitlesOfParts>
    <vt:vector size="72" baseType="lpstr">
      <vt:lpstr>Arial</vt:lpstr>
      <vt:lpstr>宋体</vt:lpstr>
      <vt:lpstr>Wingdings</vt:lpstr>
      <vt:lpstr>楷体_GB2312</vt:lpstr>
      <vt:lpstr>汉仪楷体简</vt:lpstr>
      <vt:lpstr>汉仪书宋二KW</vt:lpstr>
      <vt:lpstr>华文隶书</vt:lpstr>
      <vt:lpstr>宋体-简</vt:lpstr>
      <vt:lpstr>黑体</vt:lpstr>
      <vt:lpstr>汉仪中黑KW</vt:lpstr>
      <vt:lpstr>微软雅黑</vt:lpstr>
      <vt:lpstr>汉仪旗黑</vt:lpstr>
      <vt:lpstr>宋体</vt:lpstr>
      <vt:lpstr>Arial Unicode MS</vt:lpstr>
      <vt:lpstr>等线</vt:lpstr>
      <vt:lpstr>汉仪中等线KW</vt:lpstr>
      <vt:lpstr>Times New Roman</vt:lpstr>
      <vt:lpstr>Calibri</vt:lpstr>
      <vt:lpstr>楷体</vt:lpstr>
      <vt:lpstr>等线</vt:lpstr>
      <vt:lpstr>华文中宋</vt:lpstr>
      <vt:lpstr>楷体_GB2312</vt:lpstr>
      <vt:lpstr>书体坊米芾体</vt:lpstr>
      <vt:lpstr>Apple Color Emoji</vt:lpstr>
      <vt:lpstr>Helvetica Neue</vt:lpstr>
      <vt:lpstr>汉仪楷体KW</vt:lpstr>
      <vt:lpstr>苹方-简</vt:lpstr>
      <vt:lpstr>楷体_GB2312</vt:lpstr>
      <vt:lpstr>默认设计模板</vt:lpstr>
      <vt:lpstr>PowerPoint 演示文稿</vt:lpstr>
      <vt:lpstr>PowerPoint 演示文稿</vt:lpstr>
      <vt:lpstr>A—分析学习者特征</vt:lpstr>
      <vt:lpstr>PowerPoint 演示文稿</vt:lpstr>
      <vt:lpstr>PowerPoint 演示文稿</vt:lpstr>
      <vt:lpstr>PowerPoint 演示文稿</vt:lpstr>
      <vt:lpstr>PowerPoint 演示文稿</vt:lpstr>
      <vt:lpstr>S—阐明学习目标</vt:lpstr>
      <vt:lpstr>S—阐明学习目标</vt:lpstr>
      <vt:lpstr>S—阐明学习目标</vt:lpstr>
      <vt:lpstr>S—选择媒体和材料</vt:lpstr>
      <vt:lpstr>PowerPoint 演示文稿</vt:lpstr>
      <vt:lpstr>PowerPoint 演示文稿</vt:lpstr>
      <vt:lpstr>PowerPoint 演示文稿</vt:lpstr>
      <vt:lpstr>PowerPoint 演示文稿</vt:lpstr>
      <vt:lpstr>PowerPoint 演示文稿</vt:lpstr>
      <vt:lpstr>U—运用媒体材料</vt:lpstr>
      <vt:lpstr>PowerPoint 演示文稿</vt:lpstr>
      <vt:lpstr>PowerPoint 演示文稿</vt:lpstr>
      <vt:lpstr>PowerPoint 演示文稿</vt:lpstr>
      <vt:lpstr>R—要求学习者参与</vt:lpstr>
      <vt:lpstr>PowerPoint 演示文稿</vt:lpstr>
      <vt:lpstr>PowerPoint 演示文稿</vt:lpstr>
      <vt:lpstr>E—评估与修订</vt:lpstr>
      <vt:lpstr>PowerPoint 演示文稿</vt:lpstr>
      <vt:lpstr>PowerPoint 演示文稿</vt:lpstr>
      <vt:lpstr>PowerPoint 演示文稿</vt:lpstr>
      <vt:lpstr>PowerPoint 演示文稿</vt:lpstr>
      <vt:lpstr>第二课时说课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谢云洁</cp:lastModifiedBy>
  <cp:revision>46</cp:revision>
  <dcterms:created xsi:type="dcterms:W3CDTF">2025-06-17T15:02:38Z</dcterms:created>
  <dcterms:modified xsi:type="dcterms:W3CDTF">2025-06-17T15:02:38Z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E6916D1CD9D0A99161FF50684141E4AD_43</vt:lpwstr>
  </property>
  <property fmtid="{D5CDD505-2E9C-101B-9397-08002B2CF9AE}" pid="3" name="KSOProductBuildVer">
    <vt:lpwstr>2052-6.12.0.8899</vt:lpwstr>
  </property>
</Properties>
</file>